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1.xml" ContentType="application/vnd.openxmlformats-officedocument.drawingml.chartshapes+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4"/>
  </p:notesMasterIdLst>
  <p:handoutMasterIdLst>
    <p:handoutMasterId r:id="rId75"/>
  </p:handoutMasterIdLst>
  <p:sldIdLst>
    <p:sldId id="1119" r:id="rId2"/>
    <p:sldId id="1496" r:id="rId3"/>
    <p:sldId id="1426" r:id="rId4"/>
    <p:sldId id="1497" r:id="rId5"/>
    <p:sldId id="1427" r:id="rId6"/>
    <p:sldId id="1428" r:id="rId7"/>
    <p:sldId id="1429" r:id="rId8"/>
    <p:sldId id="1430" r:id="rId9"/>
    <p:sldId id="1431" r:id="rId10"/>
    <p:sldId id="1432" r:id="rId11"/>
    <p:sldId id="1433" r:id="rId12"/>
    <p:sldId id="1434" r:id="rId13"/>
    <p:sldId id="1435" r:id="rId14"/>
    <p:sldId id="1436" r:id="rId15"/>
    <p:sldId id="1437" r:id="rId16"/>
    <p:sldId id="1438" r:id="rId17"/>
    <p:sldId id="1461" r:id="rId18"/>
    <p:sldId id="1469" r:id="rId19"/>
    <p:sldId id="1470" r:id="rId20"/>
    <p:sldId id="1471" r:id="rId21"/>
    <p:sldId id="1472" r:id="rId22"/>
    <p:sldId id="1463" r:id="rId23"/>
    <p:sldId id="1468" r:id="rId24"/>
    <p:sldId id="1473" r:id="rId25"/>
    <p:sldId id="1476" r:id="rId26"/>
    <p:sldId id="1460" r:id="rId27"/>
    <p:sldId id="1449" r:id="rId28"/>
    <p:sldId id="1448" r:id="rId29"/>
    <p:sldId id="1466" r:id="rId30"/>
    <p:sldId id="1467" r:id="rId31"/>
    <p:sldId id="1474" r:id="rId32"/>
    <p:sldId id="1439" r:id="rId33"/>
    <p:sldId id="1440" r:id="rId34"/>
    <p:sldId id="1475" r:id="rId35"/>
    <p:sldId id="1450" r:id="rId36"/>
    <p:sldId id="1441" r:id="rId37"/>
    <p:sldId id="1494" r:id="rId38"/>
    <p:sldId id="1443" r:id="rId39"/>
    <p:sldId id="1445" r:id="rId40"/>
    <p:sldId id="1493" r:id="rId41"/>
    <p:sldId id="1477" r:id="rId42"/>
    <p:sldId id="1453" r:id="rId43"/>
    <p:sldId id="1454" r:id="rId44"/>
    <p:sldId id="1495" r:id="rId45"/>
    <p:sldId id="1478" r:id="rId46"/>
    <p:sldId id="1446" r:id="rId47"/>
    <p:sldId id="1447" r:id="rId48"/>
    <p:sldId id="1464" r:id="rId49"/>
    <p:sldId id="1455" r:id="rId50"/>
    <p:sldId id="1456" r:id="rId51"/>
    <p:sldId id="1479" r:id="rId52"/>
    <p:sldId id="1451" r:id="rId53"/>
    <p:sldId id="1452" r:id="rId54"/>
    <p:sldId id="1481" r:id="rId55"/>
    <p:sldId id="1480" r:id="rId56"/>
    <p:sldId id="1483" r:id="rId57"/>
    <p:sldId id="1484" r:id="rId58"/>
    <p:sldId id="1487" r:id="rId59"/>
    <p:sldId id="1485" r:id="rId60"/>
    <p:sldId id="1486" r:id="rId61"/>
    <p:sldId id="1488" r:id="rId62"/>
    <p:sldId id="1482" r:id="rId63"/>
    <p:sldId id="1457" r:id="rId64"/>
    <p:sldId id="1459" r:id="rId65"/>
    <p:sldId id="1465" r:id="rId66"/>
    <p:sldId id="1458" r:id="rId67"/>
    <p:sldId id="1462" r:id="rId68"/>
    <p:sldId id="1489" r:id="rId69"/>
    <p:sldId id="1490" r:id="rId70"/>
    <p:sldId id="1491" r:id="rId71"/>
    <p:sldId id="1492" r:id="rId72"/>
    <p:sldId id="301"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FA"/>
    <a:srgbClr val="F4EE00"/>
    <a:srgbClr val="F39D03"/>
    <a:srgbClr val="BCE292"/>
    <a:srgbClr val="E79603"/>
    <a:srgbClr val="EAB200"/>
    <a:srgbClr val="63B2F9"/>
    <a:srgbClr val="FFFC8B"/>
    <a:srgbClr val="27C7A9"/>
    <a:srgbClr val="22B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024" autoAdjust="0"/>
  </p:normalViewPr>
  <p:slideViewPr>
    <p:cSldViewPr snapToGrid="0">
      <p:cViewPr varScale="1">
        <p:scale>
          <a:sx n="103" d="100"/>
          <a:sy n="103" d="100"/>
        </p:scale>
        <p:origin x="1133" y="5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 Mouli Kotta kota" userId="5fe5cc5c0dc36bb4" providerId="LiveId" clId="{3F25C0F5-BDAB-4DCF-82F9-CFE08C5548ED}"/>
    <pc:docChg chg="custSel modSld">
      <pc:chgData name="Chandra Mouli Kotta kota" userId="5fe5cc5c0dc36bb4" providerId="LiveId" clId="{3F25C0F5-BDAB-4DCF-82F9-CFE08C5548ED}" dt="2024-12-16T05:02:44.916" v="11" actId="20577"/>
      <pc:docMkLst>
        <pc:docMk/>
      </pc:docMkLst>
      <pc:sldChg chg="delSp modSp mod">
        <pc:chgData name="Chandra Mouli Kotta kota" userId="5fe5cc5c0dc36bb4" providerId="LiveId" clId="{3F25C0F5-BDAB-4DCF-82F9-CFE08C5548ED}" dt="2024-12-16T05:02:44.916" v="11" actId="20577"/>
        <pc:sldMkLst>
          <pc:docMk/>
          <pc:sldMk cId="798131645" sldId="790"/>
        </pc:sldMkLst>
        <pc:spChg chg="del">
          <ac:chgData name="Chandra Mouli Kotta kota" userId="5fe5cc5c0dc36bb4" providerId="LiveId" clId="{3F25C0F5-BDAB-4DCF-82F9-CFE08C5548ED}" dt="2024-12-16T05:02:38.165" v="0" actId="478"/>
          <ac:spMkLst>
            <pc:docMk/>
            <pc:sldMk cId="798131645" sldId="790"/>
            <ac:spMk id="3" creationId="{434517E9-E3DD-60B4-34CD-6AC7A27CEA80}"/>
          </ac:spMkLst>
        </pc:spChg>
        <pc:spChg chg="mod">
          <ac:chgData name="Chandra Mouli Kotta kota" userId="5fe5cc5c0dc36bb4" providerId="LiveId" clId="{3F25C0F5-BDAB-4DCF-82F9-CFE08C5548ED}" dt="2024-12-16T05:02:44.916" v="11" actId="20577"/>
          <ac:spMkLst>
            <pc:docMk/>
            <pc:sldMk cId="798131645" sldId="790"/>
            <ac:spMk id="5" creationId="{CB3F824B-5F3B-E17B-97F7-B390D84A77A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user\Downloads\RFM%20Segmentation%20(1).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E:\AnalytixLAB%20Internship\Extra%20Business%20Question%20Analysis%20(AutoRecovered).xlsx" TargetMode="Externa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1.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user\Downloads\RFM%20Segmentation%20(1).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ownloads\orderfin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AnalytixLAB%20Internship\Extra%20Business%20Question%20Analysis%20(AutoRecovere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AnalytixLAB%20Internship\Extra%20Business%20Question%20Analysis%20(AutoRecovere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AnalytixLAB%20Internship\Extra%20Business%20Question%20Analysis%20(AutoRecovere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AnalytixLAB%20Internship\Extra%20Business%20Question%20Analysis%20(AutoRecovere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[orderfinal.xlsx]Sheet3!PivotTable6</c:name>
    <c:fmtId val="5"/>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a:t>Revenue By State</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Sheet3!$C$262</c:f>
              <c:strCache>
                <c:ptCount val="1"/>
                <c:pt idx="0">
                  <c:v>Total</c:v>
                </c:pt>
              </c:strCache>
            </c:strRef>
          </c:tx>
          <c:spPr>
            <a:solidFill>
              <a:srgbClr val="F87F06"/>
            </a:solidFill>
            <a:ln>
              <a:noFill/>
            </a:ln>
            <a:effectLst/>
          </c:spPr>
          <c:invertIfNegative val="0"/>
          <c:dLbls>
            <c:numFmt formatCode="[&gt;=1000000]#,,\ &quot;M&quot;;[&gt;=1000]#,&quot;k&quot;;General"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Sheet3!$B$263:$B$269</c:f>
              <c:strCache>
                <c:ptCount val="7"/>
                <c:pt idx="0">
                  <c:v>Andhra Pradesh</c:v>
                </c:pt>
                <c:pt idx="1">
                  <c:v>Gujarat</c:v>
                </c:pt>
                <c:pt idx="2">
                  <c:v>Madhya Pradesh</c:v>
                </c:pt>
                <c:pt idx="3">
                  <c:v>Chhattisgarh</c:v>
                </c:pt>
                <c:pt idx="4">
                  <c:v>Delhi</c:v>
                </c:pt>
                <c:pt idx="5">
                  <c:v>Haryana</c:v>
                </c:pt>
                <c:pt idx="6">
                  <c:v>West Bengal</c:v>
                </c:pt>
              </c:strCache>
            </c:strRef>
          </c:cat>
          <c:val>
            <c:numRef>
              <c:f>Sheet3!$C$263:$C$269</c:f>
              <c:numCache>
                <c:formatCode>General</c:formatCode>
                <c:ptCount val="7"/>
                <c:pt idx="0">
                  <c:v>12333174.290000005</c:v>
                </c:pt>
                <c:pt idx="1">
                  <c:v>1791817.9000000069</c:v>
                </c:pt>
                <c:pt idx="2">
                  <c:v>1102366.5</c:v>
                </c:pt>
                <c:pt idx="3">
                  <c:v>741894.04</c:v>
                </c:pt>
                <c:pt idx="4">
                  <c:v>455547.42000000004</c:v>
                </c:pt>
                <c:pt idx="5">
                  <c:v>389738.36</c:v>
                </c:pt>
                <c:pt idx="6">
                  <c:v>272087.87</c:v>
                </c:pt>
              </c:numCache>
            </c:numRef>
          </c:val>
          <c:extLst>
            <c:ext xmlns:c16="http://schemas.microsoft.com/office/drawing/2014/chart" uri="{C3380CC4-5D6E-409C-BE32-E72D297353CC}">
              <c16:uniqueId val="{00000000-EDC3-4970-80B0-1143CC189A11}"/>
            </c:ext>
          </c:extLst>
        </c:ser>
        <c:dLbls>
          <c:dLblPos val="outEnd"/>
          <c:showLegendKey val="0"/>
          <c:showVal val="1"/>
          <c:showCatName val="0"/>
          <c:showSerName val="0"/>
          <c:showPercent val="0"/>
          <c:showBubbleSize val="0"/>
        </c:dLbls>
        <c:gapWidth val="267"/>
        <c:overlap val="-43"/>
        <c:axId val="1762732959"/>
        <c:axId val="1762730047"/>
      </c:barChart>
      <c:catAx>
        <c:axId val="176273295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762730047"/>
        <c:crosses val="autoZero"/>
        <c:auto val="1"/>
        <c:lblAlgn val="ctr"/>
        <c:lblOffset val="100"/>
        <c:noMultiLvlLbl val="0"/>
      </c:catAx>
      <c:valAx>
        <c:axId val="176273004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76273295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[orderfinal.xlsx]Sheet5!PivotTable16</c:name>
    <c:fmtId val="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Payment-Type wise Revenue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3">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4">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867325466043559"/>
          <c:y val="0.15452822046131162"/>
          <c:w val="0.84060826031315616"/>
          <c:h val="0.72707600883652002"/>
        </c:manualLayout>
      </c:layout>
      <c:bar3DChart>
        <c:barDir val="col"/>
        <c:grouping val="clustered"/>
        <c:varyColors val="0"/>
        <c:ser>
          <c:idx val="0"/>
          <c:order val="0"/>
          <c:tx>
            <c:strRef>
              <c:f>Sheet5!$B$200</c:f>
              <c:strCache>
                <c:ptCount val="1"/>
                <c:pt idx="0">
                  <c:v>Credit card</c:v>
                </c:pt>
              </c:strCache>
            </c:strRef>
          </c:tx>
          <c:spPr>
            <a:solidFill>
              <a:srgbClr val="0070C0"/>
            </a:solidFill>
            <a:ln w="9525" cap="flat" cmpd="sng" algn="ctr">
              <a:noFill/>
              <a:round/>
            </a:ln>
            <a:effectLst/>
            <a:sp3d/>
          </c:spPr>
          <c:invertIfNegative val="0"/>
          <c:dLbls>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Sheet5!$B$201</c:f>
              <c:strCache>
                <c:ptCount val="1"/>
                <c:pt idx="0">
                  <c:v>Total</c:v>
                </c:pt>
              </c:strCache>
            </c:strRef>
          </c:cat>
          <c:val>
            <c:numRef>
              <c:f>Sheet5!$B$201</c:f>
              <c:numCache>
                <c:formatCode>General</c:formatCode>
                <c:ptCount val="1"/>
                <c:pt idx="0">
                  <c:v>12694135.609999999</c:v>
                </c:pt>
              </c:numCache>
            </c:numRef>
          </c:val>
          <c:extLst>
            <c:ext xmlns:c16="http://schemas.microsoft.com/office/drawing/2014/chart" uri="{C3380CC4-5D6E-409C-BE32-E72D297353CC}">
              <c16:uniqueId val="{00000000-F953-4A03-885D-598030050C22}"/>
            </c:ext>
          </c:extLst>
        </c:ser>
        <c:ser>
          <c:idx val="1"/>
          <c:order val="1"/>
          <c:tx>
            <c:strRef>
              <c:f>Sheet5!$C$200</c:f>
              <c:strCache>
                <c:ptCount val="1"/>
                <c:pt idx="0">
                  <c:v>UPI/Cash</c:v>
                </c:pt>
              </c:strCache>
            </c:strRef>
          </c:tx>
          <c:spPr>
            <a:solidFill>
              <a:srgbClr val="FB9103"/>
            </a:solidFill>
            <a:ln w="9525" cap="flat" cmpd="sng" algn="ctr">
              <a:noFill/>
              <a:round/>
            </a:ln>
            <a:effectLst/>
            <a:sp3d/>
          </c:spPr>
          <c:invertIfNegative val="0"/>
          <c:dLbls>
            <c:dLbl>
              <c:idx val="0"/>
              <c:layout>
                <c:manualLayout>
                  <c:x val="0"/>
                  <c:y val="-1.85285636044738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953-4A03-885D-598030050C22}"/>
                </c:ext>
              </c:extLst>
            </c:dLbl>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Sheet5!$B$201</c:f>
              <c:strCache>
                <c:ptCount val="1"/>
                <c:pt idx="0">
                  <c:v>Total</c:v>
                </c:pt>
              </c:strCache>
            </c:strRef>
          </c:cat>
          <c:val>
            <c:numRef>
              <c:f>Sheet5!$C$201</c:f>
              <c:numCache>
                <c:formatCode>General</c:formatCode>
                <c:ptCount val="1"/>
                <c:pt idx="0">
                  <c:v>2842064.95</c:v>
                </c:pt>
              </c:numCache>
            </c:numRef>
          </c:val>
          <c:extLst>
            <c:ext xmlns:c16="http://schemas.microsoft.com/office/drawing/2014/chart" uri="{C3380CC4-5D6E-409C-BE32-E72D297353CC}">
              <c16:uniqueId val="{00000001-F953-4A03-885D-598030050C22}"/>
            </c:ext>
          </c:extLst>
        </c:ser>
        <c:ser>
          <c:idx val="2"/>
          <c:order val="2"/>
          <c:tx>
            <c:strRef>
              <c:f>Sheet5!$D$200</c:f>
              <c:strCache>
                <c:ptCount val="1"/>
                <c:pt idx="0">
                  <c:v>Voucher</c:v>
                </c:pt>
              </c:strCache>
            </c:strRef>
          </c:tx>
          <c:spPr>
            <a:solidFill>
              <a:schemeClr val="accent3">
                <a:alpha val="85000"/>
              </a:schemeClr>
            </a:solidFill>
            <a:ln w="9525" cap="flat" cmpd="sng" algn="ctr">
              <a:noFill/>
              <a:round/>
            </a:ln>
            <a:effectLst/>
            <a:sp3d/>
          </c:spPr>
          <c:invertIfNegative val="0"/>
          <c:dLbls>
            <c:dLbl>
              <c:idx val="0"/>
              <c:layout>
                <c:manualLayout>
                  <c:x val="6.9060818958220484E-17"/>
                  <c:y val="-3.33514144880528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53-4A03-885D-598030050C22}"/>
                </c:ext>
              </c:extLst>
            </c:dLbl>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Sheet5!$B$201</c:f>
              <c:strCache>
                <c:ptCount val="1"/>
                <c:pt idx="0">
                  <c:v>Total</c:v>
                </c:pt>
              </c:strCache>
            </c:strRef>
          </c:cat>
          <c:val>
            <c:numRef>
              <c:f>Sheet5!$D$201</c:f>
              <c:numCache>
                <c:formatCode>General</c:formatCode>
                <c:ptCount val="1"/>
                <c:pt idx="0">
                  <c:v>784655.09000000032</c:v>
                </c:pt>
              </c:numCache>
            </c:numRef>
          </c:val>
          <c:extLst>
            <c:ext xmlns:c16="http://schemas.microsoft.com/office/drawing/2014/chart" uri="{C3380CC4-5D6E-409C-BE32-E72D297353CC}">
              <c16:uniqueId val="{00000002-F953-4A03-885D-598030050C22}"/>
            </c:ext>
          </c:extLst>
        </c:ser>
        <c:ser>
          <c:idx val="3"/>
          <c:order val="3"/>
          <c:tx>
            <c:strRef>
              <c:f>Sheet5!$E$200</c:f>
              <c:strCache>
                <c:ptCount val="1"/>
                <c:pt idx="0">
                  <c:v>Debit card</c:v>
                </c:pt>
              </c:strCache>
            </c:strRef>
          </c:tx>
          <c:spPr>
            <a:solidFill>
              <a:srgbClr val="F4EE00"/>
            </a:solidFill>
            <a:ln w="9525" cap="flat" cmpd="sng" algn="ctr">
              <a:noFill/>
              <a:round/>
            </a:ln>
            <a:effectLst/>
            <a:sp3d/>
          </c:spPr>
          <c:invertIfNegative val="0"/>
          <c:dLbls>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Sheet5!$B$201</c:f>
              <c:strCache>
                <c:ptCount val="1"/>
                <c:pt idx="0">
                  <c:v>Total</c:v>
                </c:pt>
              </c:strCache>
            </c:strRef>
          </c:cat>
          <c:val>
            <c:numRef>
              <c:f>Sheet5!$E$201</c:f>
              <c:numCache>
                <c:formatCode>General</c:formatCode>
                <c:ptCount val="1"/>
                <c:pt idx="0">
                  <c:v>214089.2800000002</c:v>
                </c:pt>
              </c:numCache>
            </c:numRef>
          </c:val>
          <c:extLst>
            <c:ext xmlns:c16="http://schemas.microsoft.com/office/drawing/2014/chart" uri="{C3380CC4-5D6E-409C-BE32-E72D297353CC}">
              <c16:uniqueId val="{00000003-F953-4A03-885D-598030050C22}"/>
            </c:ext>
          </c:extLst>
        </c:ser>
        <c:dLbls>
          <c:showLegendKey val="0"/>
          <c:showVal val="1"/>
          <c:showCatName val="0"/>
          <c:showSerName val="0"/>
          <c:showPercent val="0"/>
          <c:showBubbleSize val="0"/>
        </c:dLbls>
        <c:gapWidth val="65"/>
        <c:shape val="box"/>
        <c:axId val="1337495712"/>
        <c:axId val="1337502784"/>
        <c:axId val="0"/>
      </c:bar3DChart>
      <c:catAx>
        <c:axId val="1337495712"/>
        <c:scaling>
          <c:orientation val="minMax"/>
        </c:scaling>
        <c:delete val="1"/>
        <c:axPos val="b"/>
        <c:numFmt formatCode="General" sourceLinked="1"/>
        <c:majorTickMark val="none"/>
        <c:minorTickMark val="none"/>
        <c:tickLblPos val="nextTo"/>
        <c:crossAx val="1337502784"/>
        <c:crosses val="autoZero"/>
        <c:auto val="1"/>
        <c:lblAlgn val="ctr"/>
        <c:lblOffset val="100"/>
        <c:noMultiLvlLbl val="0"/>
      </c:catAx>
      <c:valAx>
        <c:axId val="133750278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quot;M&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33749571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bg1">
            <a:lumMod val="95000"/>
          </a:schemeClr>
        </a:gs>
        <a:gs pos="48000">
          <a:schemeClr val="tx2"/>
        </a:gs>
        <a:gs pos="100000">
          <a:schemeClr val="tx2"/>
        </a:gs>
      </a:gsLst>
      <a:lin ang="16200000" scaled="1"/>
      <a:tileRect/>
    </a:gradFill>
    <a:ln w="9525" cap="flat" cmpd="sng" algn="ctr">
      <a:solidFill>
        <a:schemeClr val="dk1">
          <a:lumMod val="25000"/>
          <a:lumOff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[orderfinal.xlsx]Sheet5!PivotTable5</c:name>
    <c:fmtId val="7"/>
  </c:pivotSource>
  <c:chart>
    <c:title>
      <c:tx>
        <c:rich>
          <a:bodyPr rot="0" spcFirstLastPara="1" vertOverflow="ellipsis" vert="horz" wrap="square" anchor="ctr" anchorCtr="1"/>
          <a:lstStyle/>
          <a:p>
            <a:pPr>
              <a:defRPr sz="1400" b="1" i="0" u="none" strike="noStrike" kern="1200" cap="none" spc="50" baseline="0">
                <a:solidFill>
                  <a:schemeClr val="tx1">
                    <a:lumMod val="65000"/>
                    <a:lumOff val="35000"/>
                  </a:schemeClr>
                </a:solidFill>
                <a:latin typeface="+mn-lt"/>
                <a:ea typeface="+mn-ea"/>
                <a:cs typeface="+mn-cs"/>
              </a:defRPr>
            </a:pPr>
            <a:r>
              <a:rPr lang="en-IN" sz="1400" b="1" dirty="0"/>
              <a:t>Store-wise Customer count</a:t>
            </a:r>
          </a:p>
        </c:rich>
      </c:tx>
      <c:overlay val="0"/>
      <c:spPr>
        <a:noFill/>
        <a:ln>
          <a:noFill/>
        </a:ln>
        <a:effectLst/>
      </c:spPr>
      <c:txPr>
        <a:bodyPr rot="0" spcFirstLastPara="1" vertOverflow="ellipsis" vert="horz" wrap="square" anchor="ctr" anchorCtr="1"/>
        <a:lstStyle/>
        <a:p>
          <a:pPr>
            <a:defRPr sz="1400" b="1"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lt1">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Sheet5!$C$96</c:f>
              <c:strCache>
                <c:ptCount val="1"/>
                <c:pt idx="0">
                  <c:v>Total</c:v>
                </c:pt>
              </c:strCache>
            </c:strRef>
          </c:tx>
          <c:spPr>
            <a:solidFill>
              <a:srgbClr val="0070C0"/>
            </a:solidFill>
            <a:ln>
              <a:solidFill>
                <a:schemeClr val="accent1">
                  <a:lumMod val="75000"/>
                </a:schemeClr>
              </a:solidFill>
            </a:ln>
            <a:effectLst/>
            <a:scene3d>
              <a:camera prst="orthographicFront"/>
              <a:lightRig rig="threePt" dir="t"/>
            </a:scene3d>
            <a:sp3d prstMaterial="translucentPowder">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Sheet5!$B$97:$B$107</c:f>
              <c:strCache>
                <c:ptCount val="10"/>
                <c:pt idx="0">
                  <c:v>ST218</c:v>
                </c:pt>
                <c:pt idx="1">
                  <c:v>ST125</c:v>
                </c:pt>
                <c:pt idx="2">
                  <c:v>ST102</c:v>
                </c:pt>
                <c:pt idx="3">
                  <c:v>ST186</c:v>
                </c:pt>
                <c:pt idx="4">
                  <c:v>ST167</c:v>
                </c:pt>
                <c:pt idx="5">
                  <c:v>ST118</c:v>
                </c:pt>
                <c:pt idx="6">
                  <c:v>ST132</c:v>
                </c:pt>
                <c:pt idx="7">
                  <c:v>ST106</c:v>
                </c:pt>
                <c:pt idx="8">
                  <c:v>ST143</c:v>
                </c:pt>
                <c:pt idx="9">
                  <c:v>ST103</c:v>
                </c:pt>
              </c:strCache>
            </c:strRef>
          </c:cat>
          <c:val>
            <c:numRef>
              <c:f>Sheet5!$C$97:$C$107</c:f>
              <c:numCache>
                <c:formatCode>General</c:formatCode>
                <c:ptCount val="10"/>
                <c:pt idx="0">
                  <c:v>2657</c:v>
                </c:pt>
                <c:pt idx="1">
                  <c:v>2708</c:v>
                </c:pt>
                <c:pt idx="2">
                  <c:v>2714</c:v>
                </c:pt>
                <c:pt idx="3">
                  <c:v>2971</c:v>
                </c:pt>
                <c:pt idx="4">
                  <c:v>3060</c:v>
                </c:pt>
                <c:pt idx="5">
                  <c:v>3122</c:v>
                </c:pt>
                <c:pt idx="6">
                  <c:v>3573</c:v>
                </c:pt>
                <c:pt idx="7">
                  <c:v>3960</c:v>
                </c:pt>
                <c:pt idx="8">
                  <c:v>7500</c:v>
                </c:pt>
                <c:pt idx="9">
                  <c:v>25142</c:v>
                </c:pt>
              </c:numCache>
            </c:numRef>
          </c:val>
          <c:extLst>
            <c:ext xmlns:c16="http://schemas.microsoft.com/office/drawing/2014/chart" uri="{C3380CC4-5D6E-409C-BE32-E72D297353CC}">
              <c16:uniqueId val="{00000000-8451-40F9-B9E5-4C2C7DBEC59B}"/>
            </c:ext>
          </c:extLst>
        </c:ser>
        <c:dLbls>
          <c:showLegendKey val="0"/>
          <c:showVal val="1"/>
          <c:showCatName val="0"/>
          <c:showSerName val="0"/>
          <c:showPercent val="0"/>
          <c:showBubbleSize val="0"/>
        </c:dLbls>
        <c:gapWidth val="150"/>
        <c:shape val="box"/>
        <c:axId val="1755101551"/>
        <c:axId val="1755116943"/>
        <c:axId val="0"/>
      </c:bar3DChart>
      <c:catAx>
        <c:axId val="1755101551"/>
        <c:scaling>
          <c:orientation val="minMax"/>
        </c:scaling>
        <c:delete val="0"/>
        <c:axPos val="l"/>
        <c:title>
          <c:tx>
            <c:rich>
              <a:bodyPr rot="-54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r>
                  <a:rPr lang="en-IN" dirty="0"/>
                  <a:t>Store id</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50000"/>
                    <a:lumOff val="50000"/>
                  </a:schemeClr>
                </a:solidFill>
                <a:latin typeface="+mn-lt"/>
                <a:ea typeface="+mn-ea"/>
                <a:cs typeface="+mn-cs"/>
              </a:defRPr>
            </a:pPr>
            <a:endParaRPr lang="en-US"/>
          </a:p>
        </c:txPr>
        <c:crossAx val="1755116943"/>
        <c:crosses val="autoZero"/>
        <c:auto val="1"/>
        <c:lblAlgn val="ctr"/>
        <c:lblOffset val="100"/>
        <c:noMultiLvlLbl val="0"/>
      </c:catAx>
      <c:valAx>
        <c:axId val="1755116943"/>
        <c:scaling>
          <c:orientation val="minMax"/>
        </c:scaling>
        <c:delete val="0"/>
        <c:axPos val="b"/>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755101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[orderfinal.xlsx]Sheet6!PivotTable15</c:name>
    <c:fmtId val="6"/>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a:t>Gender count</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pivotFmt>
      <c:pivotFmt>
        <c:idx val="3"/>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pivotFmt>
      <c:pivotFmt>
        <c:idx val="4"/>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pivotFmt>
      <c:pivotFmt>
        <c:idx val="6"/>
        <c:spPr>
          <a:solidFill>
            <a:schemeClr val="accent1"/>
          </a:solidFill>
          <a:ln w="19050">
            <a:solidFill>
              <a:schemeClr val="lt1"/>
            </a:solidFill>
          </a:ln>
          <a:effectLst/>
          <a:scene3d>
            <a:camera prst="orthographicFront">
              <a:rot lat="0" lon="0" rev="0"/>
            </a:camera>
            <a:lightRig rig="threePt" dir="t">
              <a:rot lat="0" lon="0" rev="1200000"/>
            </a:lightRig>
          </a:scene3d>
          <a:sp3d>
            <a:bevelT w="63500" h="25400"/>
          </a:sp3d>
        </c:spPr>
      </c:pivotFmt>
    </c:pivotFmts>
    <c:plotArea>
      <c:layout/>
      <c:pieChart>
        <c:varyColors val="1"/>
        <c:ser>
          <c:idx val="0"/>
          <c:order val="0"/>
          <c:tx>
            <c:strRef>
              <c:f>Sheet6!$D$156</c:f>
              <c:strCache>
                <c:ptCount val="1"/>
                <c:pt idx="0">
                  <c:v>Total</c:v>
                </c:pt>
              </c:strCache>
            </c:strRef>
          </c:tx>
          <c:spPr>
            <a:solidFill>
              <a:srgbClr val="0070C0"/>
            </a:solidFill>
          </c:spPr>
          <c:dPt>
            <c:idx val="0"/>
            <c:bubble3D val="0"/>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2101-471C-82C2-D9F3EFC645E5}"/>
              </c:ext>
            </c:extLst>
          </c:dPt>
          <c:dPt>
            <c:idx val="1"/>
            <c:bubble3D val="0"/>
            <c:explosion val="6"/>
            <c:spPr>
              <a:solidFill>
                <a:srgbClr val="C2DCE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2101-471C-82C2-D9F3EFC645E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Sheet6!$C$157:$C$158</c:f>
              <c:strCache>
                <c:ptCount val="2"/>
                <c:pt idx="0">
                  <c:v>F</c:v>
                </c:pt>
                <c:pt idx="1">
                  <c:v>M</c:v>
                </c:pt>
              </c:strCache>
            </c:strRef>
          </c:cat>
          <c:val>
            <c:numRef>
              <c:f>Sheet6!$D$157:$D$158</c:f>
              <c:numCache>
                <c:formatCode>0%</c:formatCode>
                <c:ptCount val="2"/>
                <c:pt idx="0">
                  <c:v>0.69864003010853315</c:v>
                </c:pt>
                <c:pt idx="1">
                  <c:v>0.30135996989146685</c:v>
                </c:pt>
              </c:numCache>
            </c:numRef>
          </c:val>
          <c:extLst>
            <c:ext xmlns:c16="http://schemas.microsoft.com/office/drawing/2014/chart" uri="{C3380CC4-5D6E-409C-BE32-E72D297353CC}">
              <c16:uniqueId val="{00000004-2101-471C-82C2-D9F3EFC645E5}"/>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7278859063974281"/>
          <c:y val="0.37799518890441081"/>
          <c:w val="8.205588832947594E-2"/>
          <c:h val="0.193614345255219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[orderfinal.xlsx]Sheet6!PivotTable13</c:name>
    <c:fmtId val="4"/>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600" b="1" i="0" baseline="0" dirty="0">
                <a:effectLst/>
              </a:rPr>
              <a:t>Region-wise Customer count</a:t>
            </a:r>
            <a:endParaRPr lang="en-IN" sz="1600" dirty="0">
              <a:effectLst/>
            </a:endParaRP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Sheet6!$C$103</c:f>
              <c:strCache>
                <c:ptCount val="1"/>
                <c:pt idx="0">
                  <c:v>Total</c:v>
                </c:pt>
              </c:strCache>
            </c:strRef>
          </c:tx>
          <c:spPr>
            <a:solidFill>
              <a:srgbClr val="0070C0"/>
            </a:solidFill>
            <a:ln>
              <a:noFill/>
            </a:ln>
            <a:effectLst/>
          </c:spPr>
          <c:invertIfNegative val="0"/>
          <c:dLbls>
            <c:dLbl>
              <c:idx val="0"/>
              <c:layout>
                <c:manualLayout>
                  <c:x val="-2.9884633753982443E-17"/>
                  <c:y val="9.8001056250754115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114719813240487"/>
                      <c:h val="4.0552991408934175E-2"/>
                    </c:manualLayout>
                  </c15:layout>
                </c:ext>
                <c:ext xmlns:c16="http://schemas.microsoft.com/office/drawing/2014/chart" uri="{C3380CC4-5D6E-409C-BE32-E72D297353CC}">
                  <c16:uniqueId val="{00000000-F441-4214-B318-7EC78D9AE7F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Sheet6!$B$104:$B$107</c:f>
              <c:strCache>
                <c:ptCount val="4"/>
                <c:pt idx="0">
                  <c:v>South</c:v>
                </c:pt>
                <c:pt idx="1">
                  <c:v>West</c:v>
                </c:pt>
                <c:pt idx="2">
                  <c:v>North</c:v>
                </c:pt>
                <c:pt idx="3">
                  <c:v>East</c:v>
                </c:pt>
              </c:strCache>
            </c:strRef>
          </c:cat>
          <c:val>
            <c:numRef>
              <c:f>Sheet6!$C$104:$C$107</c:f>
              <c:numCache>
                <c:formatCode>General</c:formatCode>
                <c:ptCount val="4"/>
                <c:pt idx="0">
                  <c:v>75748</c:v>
                </c:pt>
                <c:pt idx="1">
                  <c:v>10780</c:v>
                </c:pt>
                <c:pt idx="2">
                  <c:v>10037</c:v>
                </c:pt>
                <c:pt idx="3">
                  <c:v>1823</c:v>
                </c:pt>
              </c:numCache>
            </c:numRef>
          </c:val>
          <c:extLst>
            <c:ext xmlns:c16="http://schemas.microsoft.com/office/drawing/2014/chart" uri="{C3380CC4-5D6E-409C-BE32-E72D297353CC}">
              <c16:uniqueId val="{00000000-DB34-40CB-8BFE-832BDCA21DD3}"/>
            </c:ext>
          </c:extLst>
        </c:ser>
        <c:dLbls>
          <c:dLblPos val="outEnd"/>
          <c:showLegendKey val="0"/>
          <c:showVal val="1"/>
          <c:showCatName val="0"/>
          <c:showSerName val="0"/>
          <c:showPercent val="0"/>
          <c:showBubbleSize val="0"/>
        </c:dLbls>
        <c:gapWidth val="267"/>
        <c:overlap val="-43"/>
        <c:axId val="630488911"/>
        <c:axId val="630491407"/>
      </c:barChart>
      <c:catAx>
        <c:axId val="630488911"/>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630491407"/>
        <c:crosses val="autoZero"/>
        <c:auto val="1"/>
        <c:lblAlgn val="ctr"/>
        <c:lblOffset val="100"/>
        <c:noMultiLvlLbl val="0"/>
      </c:catAx>
      <c:valAx>
        <c:axId val="63049140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63048891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[orderfinal.xlsx]Sheet6!PivotTable6</c:name>
    <c:fmtId val="7"/>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dirty="0"/>
              <a:t>State-wise Customer count</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Sheet6!$B$77</c:f>
              <c:strCache>
                <c:ptCount val="1"/>
                <c:pt idx="0">
                  <c:v>Total</c:v>
                </c:pt>
              </c:strCache>
            </c:strRef>
          </c:tx>
          <c:spPr>
            <a:solidFill>
              <a:srgbClr val="F5A609"/>
            </a:solidFill>
            <a:ln>
              <a:noFill/>
            </a:ln>
            <a:effectLst/>
          </c:spPr>
          <c:invertIfNegative val="0"/>
          <c:dLbls>
            <c:dLbl>
              <c:idx val="0"/>
              <c:layout>
                <c:manualLayout>
                  <c:x val="-2.8575343618507274E-3"/>
                  <c:y val="1.56801738400375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4F3-47A0-9105-526EEEE7ED0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Sheet6!$A$78:$A$84</c:f>
              <c:strCache>
                <c:ptCount val="7"/>
                <c:pt idx="0">
                  <c:v>Andhra Pradesh</c:v>
                </c:pt>
                <c:pt idx="1">
                  <c:v>Gujarat</c:v>
                </c:pt>
                <c:pt idx="2">
                  <c:v>Chhattisgarh</c:v>
                </c:pt>
                <c:pt idx="3">
                  <c:v>Haryana</c:v>
                </c:pt>
                <c:pt idx="4">
                  <c:v>Delhi</c:v>
                </c:pt>
                <c:pt idx="5">
                  <c:v>Madhya Pradesh</c:v>
                </c:pt>
                <c:pt idx="6">
                  <c:v>West Bengal</c:v>
                </c:pt>
              </c:strCache>
            </c:strRef>
          </c:cat>
          <c:val>
            <c:numRef>
              <c:f>Sheet6!$B$78:$B$84</c:f>
              <c:numCache>
                <c:formatCode>General</c:formatCode>
                <c:ptCount val="7"/>
                <c:pt idx="0">
                  <c:v>75690</c:v>
                </c:pt>
                <c:pt idx="1">
                  <c:v>10780</c:v>
                </c:pt>
                <c:pt idx="2">
                  <c:v>3304</c:v>
                </c:pt>
                <c:pt idx="3">
                  <c:v>2345</c:v>
                </c:pt>
                <c:pt idx="4">
                  <c:v>2200</c:v>
                </c:pt>
                <c:pt idx="5">
                  <c:v>2188</c:v>
                </c:pt>
                <c:pt idx="6">
                  <c:v>1823</c:v>
                </c:pt>
              </c:numCache>
            </c:numRef>
          </c:val>
          <c:extLst>
            <c:ext xmlns:c16="http://schemas.microsoft.com/office/drawing/2014/chart" uri="{C3380CC4-5D6E-409C-BE32-E72D297353CC}">
              <c16:uniqueId val="{00000000-E16C-417C-9C4A-F2946B2F8AA3}"/>
            </c:ext>
          </c:extLst>
        </c:ser>
        <c:dLbls>
          <c:dLblPos val="outEnd"/>
          <c:showLegendKey val="0"/>
          <c:showVal val="1"/>
          <c:showCatName val="0"/>
          <c:showSerName val="0"/>
          <c:showPercent val="0"/>
          <c:showBubbleSize val="0"/>
        </c:dLbls>
        <c:gapWidth val="267"/>
        <c:overlap val="-43"/>
        <c:axId val="765232495"/>
        <c:axId val="765232911"/>
      </c:barChart>
      <c:catAx>
        <c:axId val="765232495"/>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Seller State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765232911"/>
        <c:crosses val="autoZero"/>
        <c:auto val="1"/>
        <c:lblAlgn val="ctr"/>
        <c:lblOffset val="100"/>
        <c:noMultiLvlLbl val="0"/>
      </c:catAx>
      <c:valAx>
        <c:axId val="76523291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765232495"/>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[orderfinal.xlsx]Sheet3!PivotTable23</c:name>
    <c:fmtId val="4"/>
  </c:pivotSource>
  <c:chart>
    <c:title>
      <c:tx>
        <c:rich>
          <a:bodyPr rot="0" spcFirstLastPara="1" vertOverflow="ellipsis" vert="horz" wrap="square" anchor="ctr" anchorCtr="1"/>
          <a:lstStyle/>
          <a:p>
            <a:pPr>
              <a:defRPr sz="1600" b="1" i="0" u="none" strike="noStrike" kern="1200" cap="none" spc="50" baseline="0">
                <a:solidFill>
                  <a:schemeClr val="tx1">
                    <a:lumMod val="65000"/>
                    <a:lumOff val="35000"/>
                  </a:schemeClr>
                </a:solidFill>
                <a:latin typeface="+mn-lt"/>
                <a:ea typeface="+mn-ea"/>
                <a:cs typeface="+mn-cs"/>
              </a:defRPr>
            </a:pPr>
            <a:r>
              <a:rPr lang="en-US" b="1"/>
              <a:t>Customer Monetary Segment</a:t>
            </a:r>
          </a:p>
        </c:rich>
      </c:tx>
      <c:overlay val="0"/>
      <c:spPr>
        <a:noFill/>
        <a:ln>
          <a:noFill/>
        </a:ln>
        <a:effectLst/>
      </c:spPr>
      <c:txPr>
        <a:bodyPr rot="0" spcFirstLastPara="1" vertOverflow="ellipsis" vert="horz" wrap="square" anchor="ctr" anchorCtr="1"/>
        <a:lstStyle/>
        <a:p>
          <a:pPr>
            <a:defRPr sz="1600" b="1" i="0" u="none" strike="noStrike" kern="1200" cap="none" spc="5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solidFill>
              <a:schemeClr val="accent1">
                <a:lumMod val="75000"/>
              </a:schemeClr>
            </a:solidFill>
          </a:ln>
          <a:effectLst/>
          <a:scene3d>
            <a:camera prst="orthographicFront"/>
            <a:lightRig rig="threePt" dir="t"/>
          </a:scene3d>
          <a:sp3d prstMaterial="translucentPowder">
            <a:contourClr>
              <a:schemeClr val="accent1">
                <a:lumMod val="75000"/>
              </a:schemeClr>
            </a:contourClr>
          </a:sp3d>
        </c:spPr>
        <c:marker>
          <c:symbol val="circle"/>
          <c:size val="6"/>
          <c:spPr>
            <a:solidFill>
              <a:schemeClr val="accent1">
                <a:alpha val="70000"/>
              </a:schemeClr>
            </a:solidFill>
            <a:ln>
              <a:solidFill>
                <a:schemeClr val="accent1">
                  <a:lumMod val="75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solidFill>
              <a:schemeClr val="accent1">
                <a:lumMod val="75000"/>
              </a:schemeClr>
            </a:solidFill>
          </a:ln>
          <a:effectLst/>
          <a:scene3d>
            <a:camera prst="orthographicFront"/>
            <a:lightRig rig="threePt" dir="t"/>
          </a:scene3d>
          <a:sp3d prstMaterial="translucentPowder">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solidFill>
              <a:schemeClr val="accent1">
                <a:lumMod val="75000"/>
              </a:schemeClr>
            </a:solidFill>
          </a:ln>
          <a:effectLst/>
          <a:scene3d>
            <a:camera prst="orthographicFront"/>
            <a:lightRig rig="threePt" dir="t"/>
          </a:scene3d>
          <a:sp3d prstMaterial="translucentPowder">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lt1">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Sheet3!$C$523</c:f>
              <c:strCache>
                <c:ptCount val="1"/>
                <c:pt idx="0">
                  <c:v>Total</c:v>
                </c:pt>
              </c:strCache>
            </c:strRef>
          </c:tx>
          <c:spPr>
            <a:solidFill>
              <a:srgbClr val="0070C0"/>
            </a:solidFill>
            <a:ln>
              <a:solidFill>
                <a:schemeClr val="accent1">
                  <a:lumMod val="75000"/>
                </a:schemeClr>
              </a:solidFill>
            </a:ln>
            <a:effectLst/>
            <a:scene3d>
              <a:camera prst="orthographicFront"/>
              <a:lightRig rig="threePt" dir="t"/>
            </a:scene3d>
            <a:sp3d prstMaterial="translucentPowder">
              <a:contourClr>
                <a:schemeClr val="accent1">
                  <a:lumMod val="75000"/>
                </a:schemeClr>
              </a:contourClr>
            </a:sp3d>
          </c:spPr>
          <c:invertIfNegative val="0"/>
          <c:dLbls>
            <c:dLbl>
              <c:idx val="0"/>
              <c:layout>
                <c:manualLayout>
                  <c:x val="2.6261850918709371E-3"/>
                  <c:y val="-3.09901789194798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687-45F5-B95B-11AA13231FCB}"/>
                </c:ext>
              </c:extLst>
            </c:dLbl>
            <c:dLbl>
              <c:idx val="1"/>
              <c:layout>
                <c:manualLayout>
                  <c:x val="1.0339311385318839E-7"/>
                  <c:y val="-1.162116458408190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2045223320854468E-2"/>
                      <c:h val="8.2685823640260128E-2"/>
                    </c:manualLayout>
                  </c15:layout>
                </c:ext>
                <c:ext xmlns:c16="http://schemas.microsoft.com/office/drawing/2014/chart" uri="{C3380CC4-5D6E-409C-BE32-E72D297353CC}">
                  <c16:uniqueId val="{00000002-E687-45F5-B95B-11AA13231FCB}"/>
                </c:ext>
              </c:extLst>
            </c:dLbl>
            <c:dLbl>
              <c:idx val="2"/>
              <c:layout>
                <c:manualLayout>
                  <c:x val="3.151422110245182E-2"/>
                  <c:y val="-2.3242634189609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687-45F5-B95B-11AA13231FC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Sheet3!$B$524:$B$527</c:f>
              <c:strCache>
                <c:ptCount val="3"/>
                <c:pt idx="0">
                  <c:v>High spender</c:v>
                </c:pt>
                <c:pt idx="1">
                  <c:v>Medium spender</c:v>
                </c:pt>
                <c:pt idx="2">
                  <c:v>Low spender</c:v>
                </c:pt>
              </c:strCache>
            </c:strRef>
          </c:cat>
          <c:val>
            <c:numRef>
              <c:f>Sheet3!$C$524:$C$527</c:f>
              <c:numCache>
                <c:formatCode>General</c:formatCode>
                <c:ptCount val="3"/>
                <c:pt idx="0">
                  <c:v>6</c:v>
                </c:pt>
                <c:pt idx="1">
                  <c:v>26</c:v>
                </c:pt>
                <c:pt idx="2">
                  <c:v>98279</c:v>
                </c:pt>
              </c:numCache>
            </c:numRef>
          </c:val>
          <c:extLst>
            <c:ext xmlns:c16="http://schemas.microsoft.com/office/drawing/2014/chart" uri="{C3380CC4-5D6E-409C-BE32-E72D297353CC}">
              <c16:uniqueId val="{00000000-E687-45F5-B95B-11AA13231FCB}"/>
            </c:ext>
          </c:extLst>
        </c:ser>
        <c:dLbls>
          <c:showLegendKey val="0"/>
          <c:showVal val="1"/>
          <c:showCatName val="0"/>
          <c:showSerName val="0"/>
          <c:showPercent val="0"/>
          <c:showBubbleSize val="0"/>
        </c:dLbls>
        <c:gapWidth val="150"/>
        <c:shape val="box"/>
        <c:axId val="1493679840"/>
        <c:axId val="1493681920"/>
        <c:axId val="0"/>
      </c:bar3DChart>
      <c:catAx>
        <c:axId val="149367984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r>
                  <a:rPr lang="en-IN" b="1"/>
                  <a:t>Segment</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93681920"/>
        <c:crosses val="autoZero"/>
        <c:auto val="1"/>
        <c:lblAlgn val="ctr"/>
        <c:lblOffset val="100"/>
        <c:noMultiLvlLbl val="0"/>
      </c:catAx>
      <c:valAx>
        <c:axId val="1493681920"/>
        <c:scaling>
          <c:orientation val="minMax"/>
        </c:scaling>
        <c:delete val="0"/>
        <c:axPos val="l"/>
        <c:majorGridlines>
          <c:spPr>
            <a:ln w="9525" cap="flat" cmpd="sng" algn="ctr">
              <a:solidFill>
                <a:schemeClr val="tx1">
                  <a:lumMod val="5000"/>
                  <a:lumOff val="95000"/>
                </a:schemeClr>
              </a:solidFill>
              <a:round/>
            </a:ln>
            <a:effectLst>
              <a:outerShdw blurRad="50800" dist="38100" dir="2700000" algn="tl" rotWithShape="0">
                <a:prstClr val="black">
                  <a:alpha val="40000"/>
                </a:prstClr>
              </a:outerShdw>
            </a:effectLst>
          </c:spPr>
        </c:majorGridlines>
        <c:title>
          <c:tx>
            <c:rich>
              <a:bodyPr rot="-54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r>
                  <a:rPr lang="en-IN" b="1"/>
                  <a:t>Customer 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93679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[RFM Segmentation (1).xlsx]Sheet3!PivotTable8</c:name>
    <c:fmtId val="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Revenue By RFM Segment</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layout>
            <c:manualLayout>
              <c:x val="-1.0185067526415994E-16"/>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7777777777777779E-3"/>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7777777777777779E-3"/>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dLbl>
          <c:idx val="0"/>
          <c:layout>
            <c:manualLayout>
              <c:x val="2.7777777777777779E-3"/>
              <c:y val="-2.777777777777786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Sheet3!$C$3</c:f>
              <c:strCache>
                <c:ptCount val="1"/>
                <c:pt idx="0">
                  <c:v>Total</c:v>
                </c:pt>
              </c:strCache>
            </c:strRef>
          </c:tx>
          <c:spPr>
            <a:solidFill>
              <a:srgbClr val="0070C0"/>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1"/>
              <c:layout>
                <c:manualLayout>
                  <c:x val="2.7777777777777779E-3"/>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987-4B77-B745-6B40624CFE1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Sheet3!$B$4:$B$5</c:f>
              <c:strCache>
                <c:ptCount val="2"/>
                <c:pt idx="0">
                  <c:v>REGULAR</c:v>
                </c:pt>
                <c:pt idx="1">
                  <c:v>SILVER</c:v>
                </c:pt>
              </c:strCache>
            </c:strRef>
          </c:cat>
          <c:val>
            <c:numRef>
              <c:f>Sheet3!$C$4:$C$5</c:f>
              <c:numCache>
                <c:formatCode>0.0,,"M"</c:formatCode>
                <c:ptCount val="2"/>
                <c:pt idx="0">
                  <c:v>8050851.0919060707</c:v>
                </c:pt>
                <c:pt idx="1">
                  <c:v>1052834.1701726913</c:v>
                </c:pt>
              </c:numCache>
            </c:numRef>
          </c:val>
          <c:extLst>
            <c:ext xmlns:c16="http://schemas.microsoft.com/office/drawing/2014/chart" uri="{C3380CC4-5D6E-409C-BE32-E72D297353CC}">
              <c16:uniqueId val="{00000001-2987-4B77-B745-6B40624CFE13}"/>
            </c:ext>
          </c:extLst>
        </c:ser>
        <c:dLbls>
          <c:showLegendKey val="0"/>
          <c:showVal val="1"/>
          <c:showCatName val="0"/>
          <c:showSerName val="0"/>
          <c:showPercent val="0"/>
          <c:showBubbleSize val="0"/>
        </c:dLbls>
        <c:gapWidth val="65"/>
        <c:shape val="box"/>
        <c:axId val="1610256863"/>
        <c:axId val="1610250623"/>
        <c:axId val="0"/>
      </c:bar3DChart>
      <c:catAx>
        <c:axId val="1610256863"/>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IN" sz="1000"/>
                  <a:t>RFM Segment</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610250623"/>
        <c:crosses val="autoZero"/>
        <c:auto val="1"/>
        <c:lblAlgn val="ctr"/>
        <c:lblOffset val="100"/>
        <c:noMultiLvlLbl val="0"/>
      </c:catAx>
      <c:valAx>
        <c:axId val="161025062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IN" sz="1000" dirty="0"/>
                  <a:t>Revenue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en-US"/>
            </a:p>
          </c:txPr>
        </c:title>
        <c:numFmt formatCode="0.0,,&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610256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w="9525" cap="flat" cmpd="sng" algn="ctr">
      <a:solidFill>
        <a:schemeClr val="dk1">
          <a:lumMod val="25000"/>
          <a:lumOff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[orderfinal.xlsx]Sheet5!PivotTable1</c:name>
    <c:fmtId val="9"/>
  </c:pivotSource>
  <c:chart>
    <c:title>
      <c:tx>
        <c:rich>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r>
              <a:rPr lang="en-IN" sz="1800"/>
              <a:t>Gender-wise Channel usage</a:t>
            </a:r>
          </a:p>
        </c:rich>
      </c:tx>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round/>
            </a:ln>
            <a:effectLst/>
          </c:spPr>
        </c:marker>
      </c:pivotFmt>
      <c:pivotFmt>
        <c:idx val="4"/>
        <c:spPr>
          <a:solidFill>
            <a:schemeClr val="accent1"/>
          </a:solidFill>
          <a:ln>
            <a:noFill/>
          </a:ln>
          <a:effectLst/>
        </c:spPr>
        <c:dLbl>
          <c:idx val="0"/>
          <c:layout>
            <c:manualLayout>
              <c:x val="-2.777777777777803E-3"/>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round/>
            </a:ln>
            <a:effectLst/>
          </c:spPr>
        </c:marker>
      </c:pivotFmt>
      <c:pivotFmt>
        <c:idx val="6"/>
        <c:spPr>
          <a:solidFill>
            <a:schemeClr val="accent1"/>
          </a:solidFill>
          <a:ln>
            <a:noFill/>
          </a:ln>
          <a:effectLst/>
        </c:spPr>
        <c:dLbl>
          <c:idx val="0"/>
          <c:layout>
            <c:manualLayout>
              <c:x val="-5.2777777777777778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dLbl>
          <c:idx val="0"/>
          <c:layout>
            <c:manualLayout>
              <c:x val="3.0555555555555555E-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round/>
            </a:ln>
            <a:effectLst/>
          </c:spPr>
        </c:marker>
      </c:pivotFmt>
      <c:pivotFmt>
        <c:idx val="9"/>
        <c:spPr>
          <a:solidFill>
            <a:schemeClr val="accent1"/>
          </a:solidFill>
          <a:ln>
            <a:noFill/>
          </a:ln>
          <a:effectLst/>
        </c:spPr>
        <c:dLbl>
          <c:idx val="0"/>
          <c:layout>
            <c:manualLayout>
              <c:x val="1.1111111111111112E-2"/>
              <c:y val="-0.11111111111111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3"/>
          </a:solidFill>
          <a:ln>
            <a:noFill/>
          </a:ln>
          <a:effectLst/>
        </c:spPr>
        <c:dLbl>
          <c:idx val="0"/>
          <c:layout>
            <c:manualLayout>
              <c:x val="3.888888888888889E-2"/>
              <c:y val="1.38888888888888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round/>
            </a:ln>
            <a:effectLst/>
          </c:spPr>
        </c:marker>
      </c:pivotFmt>
      <c:pivotFmt>
        <c:idx val="1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round/>
            </a:ln>
            <a:effectLst/>
          </c:spPr>
        </c:marker>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2.777777777777803E-3"/>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5.2777777777777778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1.1111111111111112E-2"/>
              <c:y val="-0.11111111111111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3"/>
          </a:solidFill>
          <a:ln>
            <a:noFill/>
          </a:ln>
          <a:effectLst/>
        </c:spPr>
        <c:dLbl>
          <c:idx val="0"/>
          <c:layout>
            <c:manualLayout>
              <c:x val="3.0555555555555555E-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3"/>
          </a:solidFill>
          <a:ln>
            <a:noFill/>
          </a:ln>
          <a:effectLst/>
        </c:spPr>
        <c:dLbl>
          <c:idx val="0"/>
          <c:layout>
            <c:manualLayout>
              <c:x val="3.888888888888889E-2"/>
              <c:y val="1.38888888888888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dLbl>
          <c:idx val="0"/>
          <c:layout>
            <c:manualLayout>
              <c:x val="-2.777777777777803E-3"/>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layout>
            <c:manualLayout>
              <c:x val="-5.2777777777777778E-2"/>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dLbl>
          <c:idx val="0"/>
          <c:layout>
            <c:manualLayout>
              <c:x val="1.1111111111111112E-2"/>
              <c:y val="-0.111111111111111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3"/>
          </a:solidFill>
          <a:ln>
            <a:noFill/>
          </a:ln>
          <a:effectLst/>
        </c:spPr>
        <c:dLbl>
          <c:idx val="0"/>
          <c:layout>
            <c:manualLayout>
              <c:x val="3.0555555555555555E-2"/>
              <c:y val="-0.11111111111111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3"/>
          </a:solidFill>
          <a:ln>
            <a:noFill/>
          </a:ln>
          <a:effectLst/>
        </c:spPr>
        <c:dLbl>
          <c:idx val="0"/>
          <c:layout>
            <c:manualLayout>
              <c:x val="3.888888888888889E-2"/>
              <c:y val="1.38888888888888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Sheet5!$C$21:$C$23</c:f>
              <c:strCache>
                <c:ptCount val="1"/>
                <c:pt idx="0">
                  <c:v>F - Revenue</c:v>
                </c:pt>
              </c:strCache>
            </c:strRef>
          </c:tx>
          <c:spPr>
            <a:solidFill>
              <a:srgbClr val="0070C0"/>
            </a:solidFill>
            <a:ln>
              <a:noFill/>
            </a:ln>
            <a:effectLst/>
          </c:spPr>
          <c:invertIfNegative val="0"/>
          <c:dLbls>
            <c:delete val="1"/>
          </c:dLbls>
          <c:cat>
            <c:strRef>
              <c:f>Sheet5!$B$24:$B$26</c:f>
              <c:strCache>
                <c:ptCount val="3"/>
                <c:pt idx="0">
                  <c:v>Instore</c:v>
                </c:pt>
                <c:pt idx="1">
                  <c:v>Phone Delivery</c:v>
                </c:pt>
                <c:pt idx="2">
                  <c:v>Online</c:v>
                </c:pt>
              </c:strCache>
            </c:strRef>
          </c:cat>
          <c:val>
            <c:numRef>
              <c:f>Sheet5!$C$24:$C$26</c:f>
              <c:numCache>
                <c:formatCode>General</c:formatCode>
                <c:ptCount val="3"/>
                <c:pt idx="0">
                  <c:v>9699245.1799999997</c:v>
                </c:pt>
                <c:pt idx="1">
                  <c:v>1167892.3899999999</c:v>
                </c:pt>
                <c:pt idx="2">
                  <c:v>194629.91</c:v>
                </c:pt>
              </c:numCache>
            </c:numRef>
          </c:val>
          <c:extLst>
            <c:ext xmlns:c16="http://schemas.microsoft.com/office/drawing/2014/chart" uri="{C3380CC4-5D6E-409C-BE32-E72D297353CC}">
              <c16:uniqueId val="{00000003-9B60-41B0-98D2-7CA9CD3A864F}"/>
            </c:ext>
          </c:extLst>
        </c:ser>
        <c:ser>
          <c:idx val="2"/>
          <c:order val="2"/>
          <c:tx>
            <c:strRef>
              <c:f>Sheet5!$E$21:$E$23</c:f>
              <c:strCache>
                <c:ptCount val="1"/>
                <c:pt idx="0">
                  <c:v>M - Revenue</c:v>
                </c:pt>
              </c:strCache>
            </c:strRef>
          </c:tx>
          <c:spPr>
            <a:solidFill>
              <a:schemeClr val="accent3"/>
            </a:solidFill>
            <a:ln>
              <a:noFill/>
            </a:ln>
            <a:effectLst/>
          </c:spPr>
          <c:invertIfNegative val="0"/>
          <c:dLbls>
            <c:delete val="1"/>
          </c:dLbls>
          <c:cat>
            <c:strRef>
              <c:f>Sheet5!$B$24:$B$26</c:f>
              <c:strCache>
                <c:ptCount val="3"/>
                <c:pt idx="0">
                  <c:v>Instore</c:v>
                </c:pt>
                <c:pt idx="1">
                  <c:v>Phone Delivery</c:v>
                </c:pt>
                <c:pt idx="2">
                  <c:v>Online</c:v>
                </c:pt>
              </c:strCache>
            </c:strRef>
          </c:cat>
          <c:val>
            <c:numRef>
              <c:f>Sheet5!$E$24:$E$26</c:f>
              <c:numCache>
                <c:formatCode>General</c:formatCode>
                <c:ptCount val="3"/>
                <c:pt idx="0">
                  <c:v>4165443.65</c:v>
                </c:pt>
                <c:pt idx="1">
                  <c:v>495287.99</c:v>
                </c:pt>
                <c:pt idx="2">
                  <c:v>90360.95</c:v>
                </c:pt>
              </c:numCache>
            </c:numRef>
          </c:val>
          <c:extLst>
            <c:ext xmlns:c16="http://schemas.microsoft.com/office/drawing/2014/chart" uri="{C3380CC4-5D6E-409C-BE32-E72D297353CC}">
              <c16:uniqueId val="{00000006-9B60-41B0-98D2-7CA9CD3A864F}"/>
            </c:ext>
          </c:extLst>
        </c:ser>
        <c:dLbls>
          <c:showLegendKey val="0"/>
          <c:showVal val="1"/>
          <c:showCatName val="0"/>
          <c:showSerName val="0"/>
          <c:showPercent val="0"/>
          <c:showBubbleSize val="0"/>
        </c:dLbls>
        <c:gapWidth val="247"/>
        <c:axId val="1755139407"/>
        <c:axId val="1755099887"/>
      </c:barChart>
      <c:lineChart>
        <c:grouping val="standard"/>
        <c:varyColors val="0"/>
        <c:ser>
          <c:idx val="1"/>
          <c:order val="1"/>
          <c:tx>
            <c:strRef>
              <c:f>Sheet5!$D$21:$D$23</c:f>
              <c:strCache>
                <c:ptCount val="1"/>
                <c:pt idx="0">
                  <c:v>F - Profit%</c:v>
                </c:pt>
              </c:strCache>
            </c:strRef>
          </c:tx>
          <c:spPr>
            <a:ln w="22225" cap="rnd">
              <a:solidFill>
                <a:srgbClr val="F5A609"/>
              </a:solidFill>
              <a:round/>
            </a:ln>
            <a:effectLst/>
          </c:spPr>
          <c:marker>
            <c:symbol val="circle"/>
            <c:size val="6"/>
            <c:spPr>
              <a:solidFill>
                <a:srgbClr val="F5A609"/>
              </a:solidFill>
              <a:ln w="15875">
                <a:solidFill>
                  <a:schemeClr val="accent2"/>
                </a:solidFill>
                <a:round/>
              </a:ln>
              <a:effectLst/>
            </c:spPr>
          </c:marker>
          <c:dLbls>
            <c:delete val="1"/>
          </c:dLbls>
          <c:cat>
            <c:strRef>
              <c:f>Sheet5!$B$24:$B$26</c:f>
              <c:strCache>
                <c:ptCount val="3"/>
                <c:pt idx="0">
                  <c:v>Instore</c:v>
                </c:pt>
                <c:pt idx="1">
                  <c:v>Phone Delivery</c:v>
                </c:pt>
                <c:pt idx="2">
                  <c:v>Online</c:v>
                </c:pt>
              </c:strCache>
            </c:strRef>
          </c:cat>
          <c:val>
            <c:numRef>
              <c:f>Sheet5!$D$24:$D$26</c:f>
              <c:numCache>
                <c:formatCode>0.00%</c:formatCode>
                <c:ptCount val="3"/>
                <c:pt idx="0">
                  <c:v>0.6165446123556112</c:v>
                </c:pt>
                <c:pt idx="1">
                  <c:v>7.3910464363295889E-2</c:v>
                </c:pt>
                <c:pt idx="2">
                  <c:v>1.1617526224112024E-2</c:v>
                </c:pt>
              </c:numCache>
            </c:numRef>
          </c:val>
          <c:smooth val="0"/>
          <c:extLst>
            <c:ext xmlns:c16="http://schemas.microsoft.com/office/drawing/2014/chart" uri="{C3380CC4-5D6E-409C-BE32-E72D297353CC}">
              <c16:uniqueId val="{00000007-9B60-41B0-98D2-7CA9CD3A864F}"/>
            </c:ext>
          </c:extLst>
        </c:ser>
        <c:ser>
          <c:idx val="3"/>
          <c:order val="3"/>
          <c:tx>
            <c:strRef>
              <c:f>Sheet5!$F$21:$F$23</c:f>
              <c:strCache>
                <c:ptCount val="1"/>
                <c:pt idx="0">
                  <c:v>M - Profit%</c:v>
                </c:pt>
              </c:strCache>
            </c:strRef>
          </c:tx>
          <c:spPr>
            <a:ln w="22225" cap="rnd">
              <a:solidFill>
                <a:srgbClr val="FFFF00"/>
              </a:solidFill>
              <a:round/>
            </a:ln>
            <a:effectLst/>
          </c:spPr>
          <c:marker>
            <c:symbol val="circle"/>
            <c:size val="6"/>
            <c:spPr>
              <a:solidFill>
                <a:srgbClr val="FFFF00"/>
              </a:solidFill>
              <a:ln w="15875">
                <a:solidFill>
                  <a:schemeClr val="accent4"/>
                </a:solidFill>
                <a:round/>
              </a:ln>
              <a:effectLst/>
            </c:spPr>
          </c:marker>
          <c:dLbls>
            <c:delete val="1"/>
          </c:dLbls>
          <c:cat>
            <c:strRef>
              <c:f>Sheet5!$B$24:$B$26</c:f>
              <c:strCache>
                <c:ptCount val="3"/>
                <c:pt idx="0">
                  <c:v>Instore</c:v>
                </c:pt>
                <c:pt idx="1">
                  <c:v>Phone Delivery</c:v>
                </c:pt>
                <c:pt idx="2">
                  <c:v>Online</c:v>
                </c:pt>
              </c:strCache>
            </c:strRef>
          </c:cat>
          <c:val>
            <c:numRef>
              <c:f>Sheet5!$F$24:$F$26</c:f>
              <c:numCache>
                <c:formatCode>0.00%</c:formatCode>
                <c:ptCount val="3"/>
                <c:pt idx="0">
                  <c:v>0.26158878370460353</c:v>
                </c:pt>
                <c:pt idx="1">
                  <c:v>3.1418469331423414E-2</c:v>
                </c:pt>
                <c:pt idx="2">
                  <c:v>4.9201440209626305E-3</c:v>
                </c:pt>
              </c:numCache>
            </c:numRef>
          </c:val>
          <c:smooth val="0"/>
          <c:extLst>
            <c:ext xmlns:c16="http://schemas.microsoft.com/office/drawing/2014/chart" uri="{C3380CC4-5D6E-409C-BE32-E72D297353CC}">
              <c16:uniqueId val="{00000008-9B60-41B0-98D2-7CA9CD3A864F}"/>
            </c:ext>
          </c:extLst>
        </c:ser>
        <c:dLbls>
          <c:showLegendKey val="0"/>
          <c:showVal val="1"/>
          <c:showCatName val="0"/>
          <c:showSerName val="0"/>
          <c:showPercent val="0"/>
          <c:showBubbleSize val="0"/>
        </c:dLbls>
        <c:marker val="1"/>
        <c:smooth val="0"/>
        <c:axId val="1755115279"/>
        <c:axId val="1755131503"/>
      </c:lineChart>
      <c:catAx>
        <c:axId val="175513940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Channel</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55099887"/>
        <c:crosses val="autoZero"/>
        <c:auto val="1"/>
        <c:lblAlgn val="ctr"/>
        <c:lblOffset val="100"/>
        <c:noMultiLvlLbl val="0"/>
      </c:catAx>
      <c:valAx>
        <c:axId val="175509988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55139407"/>
        <c:crosses val="autoZero"/>
        <c:crossBetween val="between"/>
      </c:valAx>
      <c:valAx>
        <c:axId val="1755131503"/>
        <c:scaling>
          <c:orientation val="minMax"/>
        </c:scaling>
        <c:delete val="0"/>
        <c:axPos val="r"/>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Profit%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55115279"/>
        <c:crosses val="max"/>
        <c:crossBetween val="between"/>
      </c:valAx>
      <c:catAx>
        <c:axId val="1755115279"/>
        <c:scaling>
          <c:orientation val="minMax"/>
        </c:scaling>
        <c:delete val="1"/>
        <c:axPos val="b"/>
        <c:numFmt formatCode="General" sourceLinked="1"/>
        <c:majorTickMark val="out"/>
        <c:minorTickMark val="none"/>
        <c:tickLblPos val="nextTo"/>
        <c:crossAx val="1755131503"/>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[orderfinal.xlsx]Sheet5!PivotTable3</c:name>
    <c:fmtId val="4"/>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a:t>Channel-wise relation of Discount &amp; Customer count</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2225" cap="rnd">
            <a:solidFill>
              <a:schemeClr val="accent1"/>
            </a:solidFill>
            <a:round/>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2.5000000000000001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9444444444444445E-2"/>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6666666666666566E-2"/>
              <c:y val="-2.31481481481482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0"/>
              <c:y val="1.38888888888888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layout>
            <c:manualLayout>
              <c:x val="0"/>
              <c:y val="1.38888888888888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2225" cap="rnd">
            <a:solidFill>
              <a:schemeClr val="accent1"/>
            </a:solidFill>
            <a:round/>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2.5000000000000001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9444444444444445E-2"/>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6666666666666566E-2"/>
              <c:y val="-2.31481481481482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0"/>
              <c:y val="1.38888888888888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2225" cap="rnd">
            <a:solidFill>
              <a:schemeClr val="accent1"/>
            </a:solidFill>
            <a:round/>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2.5000000000000001E-2"/>
              <c:y val="-4.629629629629714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9444444444444445E-2"/>
              <c:y val="-1.851851851851851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2225" cap="rnd">
            <a:solidFill>
              <a:schemeClr val="accent2"/>
            </a:solidFill>
            <a:round/>
          </a:ln>
          <a:effectLst/>
        </c:spPr>
        <c:marker>
          <c:symbol val="circle"/>
          <c:size val="6"/>
          <c:spPr>
            <a:solidFill>
              <a:schemeClr val="lt1"/>
            </a:solidFill>
            <a:ln w="15875">
              <a:solidFill>
                <a:schemeClr val="accent2"/>
              </a:solidFill>
              <a:round/>
            </a:ln>
            <a:effectLst/>
          </c:spPr>
        </c:marker>
        <c:dLbl>
          <c:idx val="0"/>
          <c:layout>
            <c:manualLayout>
              <c:x val="1.6666666666666566E-2"/>
              <c:y val="-2.31481481481482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Sheet5!$C$79</c:f>
              <c:strCache>
                <c:ptCount val="1"/>
                <c:pt idx="0">
                  <c:v>Sum of Discount</c:v>
                </c:pt>
              </c:strCache>
            </c:strRef>
          </c:tx>
          <c:spPr>
            <a:solidFill>
              <a:srgbClr val="0070C0"/>
            </a:solidFill>
            <a:ln>
              <a:noFill/>
            </a:ln>
            <a:effectLst/>
          </c:spPr>
          <c:invertIfNegative val="0"/>
          <c:dLbls>
            <c:dLbl>
              <c:idx val="0"/>
              <c:layout>
                <c:manualLayout>
                  <c:x val="0"/>
                  <c:y val="1.388888888888884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9FF-49B0-96F4-4A4302B881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Sheet5!$B$80:$B$83</c:f>
              <c:strCache>
                <c:ptCount val="3"/>
                <c:pt idx="0">
                  <c:v>Instore</c:v>
                </c:pt>
                <c:pt idx="1">
                  <c:v>Phone Delivery</c:v>
                </c:pt>
                <c:pt idx="2">
                  <c:v>Online</c:v>
                </c:pt>
              </c:strCache>
            </c:strRef>
          </c:cat>
          <c:val>
            <c:numRef>
              <c:f>Sheet5!$C$80:$C$83</c:f>
              <c:numCache>
                <c:formatCode>General</c:formatCode>
                <c:ptCount val="3"/>
                <c:pt idx="0">
                  <c:v>449178</c:v>
                </c:pt>
                <c:pt idx="1">
                  <c:v>52698</c:v>
                </c:pt>
                <c:pt idx="2">
                  <c:v>8905</c:v>
                </c:pt>
              </c:numCache>
            </c:numRef>
          </c:val>
          <c:extLst>
            <c:ext xmlns:c16="http://schemas.microsoft.com/office/drawing/2014/chart" uri="{C3380CC4-5D6E-409C-BE32-E72D297353CC}">
              <c16:uniqueId val="{00000001-39FF-49B0-96F4-4A4302B881CA}"/>
            </c:ext>
          </c:extLst>
        </c:ser>
        <c:dLbls>
          <c:dLblPos val="outEnd"/>
          <c:showLegendKey val="0"/>
          <c:showVal val="1"/>
          <c:showCatName val="0"/>
          <c:showSerName val="0"/>
          <c:showPercent val="0"/>
          <c:showBubbleSize val="0"/>
        </c:dLbls>
        <c:gapWidth val="247"/>
        <c:axId val="426230239"/>
        <c:axId val="426236479"/>
      </c:barChart>
      <c:lineChart>
        <c:grouping val="standard"/>
        <c:varyColors val="0"/>
        <c:ser>
          <c:idx val="1"/>
          <c:order val="1"/>
          <c:tx>
            <c:strRef>
              <c:f>Sheet5!$D$79</c:f>
              <c:strCache>
                <c:ptCount val="1"/>
                <c:pt idx="0">
                  <c:v>Distinct Count of Customer_id</c:v>
                </c:pt>
              </c:strCache>
            </c:strRef>
          </c:tx>
          <c:spPr>
            <a:ln w="22225" cap="rnd">
              <a:solidFill>
                <a:srgbClr val="F5A609"/>
              </a:solidFill>
              <a:round/>
            </a:ln>
            <a:effectLst/>
          </c:spPr>
          <c:marker>
            <c:symbol val="circle"/>
            <c:size val="6"/>
            <c:spPr>
              <a:solidFill>
                <a:schemeClr val="lt1"/>
              </a:solidFill>
              <a:ln w="15875">
                <a:solidFill>
                  <a:srgbClr val="F5A609"/>
                </a:solidFill>
                <a:round/>
              </a:ln>
              <a:effectLst/>
            </c:spPr>
          </c:marker>
          <c:dLbls>
            <c:dLbl>
              <c:idx val="0"/>
              <c:layout>
                <c:manualLayout>
                  <c:x val="3.4345336270673654E-2"/>
                  <c:y val="-4.62971002868365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9FF-49B0-96F4-4A4302B881CA}"/>
                </c:ext>
              </c:extLst>
            </c:dLbl>
            <c:dLbl>
              <c:idx val="1"/>
              <c:layout>
                <c:manualLayout>
                  <c:x val="3.0658845598161774E-2"/>
                  <c:y val="-1.8518545772435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9FF-49B0-96F4-4A4302B881CA}"/>
                </c:ext>
              </c:extLst>
            </c:dLbl>
            <c:dLbl>
              <c:idx val="2"/>
              <c:layout>
                <c:manualLayout>
                  <c:x val="1.6666666666666566E-2"/>
                  <c:y val="-2.31481481481482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9FF-49B0-96F4-4A4302B881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Sheet5!$B$80:$B$83</c:f>
              <c:strCache>
                <c:ptCount val="3"/>
                <c:pt idx="0">
                  <c:v>Instore</c:v>
                </c:pt>
                <c:pt idx="1">
                  <c:v>Phone Delivery</c:v>
                </c:pt>
                <c:pt idx="2">
                  <c:v>Online</c:v>
                </c:pt>
              </c:strCache>
            </c:strRef>
          </c:cat>
          <c:val>
            <c:numRef>
              <c:f>Sheet5!$D$80:$D$83</c:f>
              <c:numCache>
                <c:formatCode>General</c:formatCode>
                <c:ptCount val="3"/>
                <c:pt idx="0">
                  <c:v>86492</c:v>
                </c:pt>
                <c:pt idx="1">
                  <c:v>10260</c:v>
                </c:pt>
                <c:pt idx="2">
                  <c:v>1569</c:v>
                </c:pt>
              </c:numCache>
            </c:numRef>
          </c:val>
          <c:smooth val="0"/>
          <c:extLst>
            <c:ext xmlns:c16="http://schemas.microsoft.com/office/drawing/2014/chart" uri="{C3380CC4-5D6E-409C-BE32-E72D297353CC}">
              <c16:uniqueId val="{00000005-39FF-49B0-96F4-4A4302B881CA}"/>
            </c:ext>
          </c:extLst>
        </c:ser>
        <c:dLbls>
          <c:showLegendKey val="0"/>
          <c:showVal val="1"/>
          <c:showCatName val="0"/>
          <c:showSerName val="0"/>
          <c:showPercent val="0"/>
          <c:showBubbleSize val="0"/>
        </c:dLbls>
        <c:marker val="1"/>
        <c:smooth val="0"/>
        <c:axId val="654733696"/>
        <c:axId val="654722464"/>
      </c:lineChart>
      <c:catAx>
        <c:axId val="42623023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426236479"/>
        <c:crosses val="autoZero"/>
        <c:auto val="1"/>
        <c:lblAlgn val="ctr"/>
        <c:lblOffset val="100"/>
        <c:noMultiLvlLbl val="0"/>
      </c:catAx>
      <c:valAx>
        <c:axId val="426236479"/>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Discount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426230239"/>
        <c:crosses val="autoZero"/>
        <c:crossBetween val="between"/>
      </c:valAx>
      <c:valAx>
        <c:axId val="654722464"/>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Customer 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654733696"/>
        <c:crosses val="max"/>
        <c:crossBetween val="between"/>
      </c:valAx>
      <c:catAx>
        <c:axId val="654733696"/>
        <c:scaling>
          <c:orientation val="minMax"/>
        </c:scaling>
        <c:delete val="1"/>
        <c:axPos val="b"/>
        <c:numFmt formatCode="General" sourceLinked="1"/>
        <c:majorTickMark val="out"/>
        <c:minorTickMark val="none"/>
        <c:tickLblPos val="nextTo"/>
        <c:crossAx val="654722464"/>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[orderfinal.xlsx]Sheet3!PivotTable13</c:name>
    <c:fmtId val="4"/>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IN"/>
              <a:t>State-wise Relation of Discount &amp; Customer count</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w="22225" cap="rnd">
            <a:solidFill>
              <a:schemeClr val="accent1"/>
            </a:solidFill>
            <a:round/>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6"/>
          <c:spPr>
            <a:solidFill>
              <a:schemeClr val="lt1"/>
            </a:solidFill>
            <a:ln w="1587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1"/>
            </a:solidFill>
            <a:round/>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2225" cap="rnd">
            <a:solidFill>
              <a:schemeClr val="accent1"/>
            </a:solidFill>
            <a:round/>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849128279695588"/>
          <c:y val="0.14047110589311546"/>
          <c:w val="0.77927917615744613"/>
          <c:h val="0.59022059793544801"/>
        </c:manualLayout>
      </c:layout>
      <c:barChart>
        <c:barDir val="col"/>
        <c:grouping val="clustered"/>
        <c:varyColors val="0"/>
        <c:ser>
          <c:idx val="1"/>
          <c:order val="1"/>
          <c:tx>
            <c:strRef>
              <c:f>Sheet3!$D$374</c:f>
              <c:strCache>
                <c:ptCount val="1"/>
                <c:pt idx="0">
                  <c:v>Sum of Tot_Discount</c:v>
                </c:pt>
              </c:strCache>
            </c:strRef>
          </c:tx>
          <c:spPr>
            <a:solidFill>
              <a:srgbClr val="E9A909"/>
            </a:solidFill>
            <a:ln>
              <a:noFill/>
            </a:ln>
            <a:effectLst/>
          </c:spPr>
          <c:invertIfNegative val="0"/>
          <c:dLbls>
            <c:dLbl>
              <c:idx val="0"/>
              <c:layout>
                <c:manualLayout>
                  <c:x val="6.1398867547797734E-2"/>
                  <c:y val="8.65696972071113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601-4DEE-8D1E-447E751F3BE4}"/>
                </c:ext>
              </c:extLst>
            </c:dLbl>
            <c:dLbl>
              <c:idx val="1"/>
              <c:layout>
                <c:manualLayout>
                  <c:x val="-3.2505282819422381E-2"/>
                  <c:y val="2.2240682354066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601-4DEE-8D1E-447E751F3BE4}"/>
                </c:ext>
              </c:extLst>
            </c:dLbl>
            <c:dLbl>
              <c:idx val="2"/>
              <c:layout>
                <c:manualLayout>
                  <c:x val="-1.98643395007581E-2"/>
                  <c:y val="2.42235463078230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F601-4DEE-8D1E-447E751F3BE4}"/>
                </c:ext>
              </c:extLst>
            </c:dLbl>
            <c:dLbl>
              <c:idx val="3"/>
              <c:layout>
                <c:manualLayout>
                  <c:x val="3.9728679001516269E-2"/>
                  <c:y val="2.357200094707389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601-4DEE-8D1E-447E751F3BE4}"/>
                </c:ext>
              </c:extLst>
            </c:dLbl>
            <c:dLbl>
              <c:idx val="4"/>
              <c:layout>
                <c:manualLayout>
                  <c:x val="3.2505282819422346E-2"/>
                  <c:y val="1.117478064351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601-4DEE-8D1E-447E751F3BE4}"/>
                </c:ext>
              </c:extLst>
            </c:dLbl>
            <c:dLbl>
              <c:idx val="5"/>
              <c:layout>
                <c:manualLayout>
                  <c:x val="2.1670188546281565E-2"/>
                  <c:y val="2.73320686478791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601-4DEE-8D1E-447E751F3BE4}"/>
                </c:ext>
              </c:extLst>
            </c:dLbl>
            <c:dLbl>
              <c:idx val="6"/>
              <c:layout>
                <c:manualLayout>
                  <c:x val="1.8058490455234638E-2"/>
                  <c:y val="1.11471288510161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601-4DEE-8D1E-447E751F3B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Sheet3!$B$375:$B$381</c:f>
              <c:strCache>
                <c:ptCount val="7"/>
                <c:pt idx="0">
                  <c:v>Andhra Pradesh</c:v>
                </c:pt>
                <c:pt idx="1">
                  <c:v>Gujarat</c:v>
                </c:pt>
                <c:pt idx="2">
                  <c:v>Madhya Pradesh</c:v>
                </c:pt>
                <c:pt idx="3">
                  <c:v>Chhattisgarh</c:v>
                </c:pt>
                <c:pt idx="4">
                  <c:v>Delhi</c:v>
                </c:pt>
                <c:pt idx="5">
                  <c:v>West Bengal</c:v>
                </c:pt>
                <c:pt idx="6">
                  <c:v>Haryana</c:v>
                </c:pt>
              </c:strCache>
            </c:strRef>
          </c:cat>
          <c:val>
            <c:numRef>
              <c:f>Sheet3!$D$375:$D$381</c:f>
              <c:numCache>
                <c:formatCode>General</c:formatCode>
                <c:ptCount val="7"/>
                <c:pt idx="0">
                  <c:v>390424</c:v>
                </c:pt>
                <c:pt idx="1">
                  <c:v>63631</c:v>
                </c:pt>
                <c:pt idx="2">
                  <c:v>37992</c:v>
                </c:pt>
                <c:pt idx="3">
                  <c:v>20761</c:v>
                </c:pt>
                <c:pt idx="4">
                  <c:v>14098</c:v>
                </c:pt>
                <c:pt idx="5">
                  <c:v>13240</c:v>
                </c:pt>
                <c:pt idx="6">
                  <c:v>12006</c:v>
                </c:pt>
              </c:numCache>
            </c:numRef>
          </c:val>
          <c:extLst>
            <c:ext xmlns:c16="http://schemas.microsoft.com/office/drawing/2014/chart" uri="{C3380CC4-5D6E-409C-BE32-E72D297353CC}">
              <c16:uniqueId val="{00000000-F601-4DEE-8D1E-447E751F3BE4}"/>
            </c:ext>
          </c:extLst>
        </c:ser>
        <c:dLbls>
          <c:dLblPos val="ctr"/>
          <c:showLegendKey val="0"/>
          <c:showVal val="1"/>
          <c:showCatName val="0"/>
          <c:showSerName val="0"/>
          <c:showPercent val="0"/>
          <c:showBubbleSize val="0"/>
        </c:dLbls>
        <c:gapWidth val="247"/>
        <c:axId val="1139244399"/>
        <c:axId val="1139223599"/>
      </c:barChart>
      <c:lineChart>
        <c:grouping val="standard"/>
        <c:varyColors val="0"/>
        <c:ser>
          <c:idx val="0"/>
          <c:order val="0"/>
          <c:tx>
            <c:strRef>
              <c:f>Sheet3!$C$374</c:f>
              <c:strCache>
                <c:ptCount val="1"/>
                <c:pt idx="0">
                  <c:v>Sum of Customer_count</c:v>
                </c:pt>
              </c:strCache>
            </c:strRef>
          </c:tx>
          <c:spPr>
            <a:ln w="22225" cap="rnd">
              <a:solidFill>
                <a:srgbClr val="0070C0"/>
              </a:solidFill>
              <a:round/>
            </a:ln>
            <a:effectLst/>
          </c:spPr>
          <c:marker>
            <c:symbol val="circle"/>
            <c:size val="6"/>
            <c:spPr>
              <a:solidFill>
                <a:schemeClr val="bg1"/>
              </a:solidFill>
              <a:ln w="15875">
                <a:solidFill>
                  <a:srgbClr val="0070C0"/>
                </a:solidFill>
                <a:round/>
              </a:ln>
              <a:effectLst/>
            </c:spPr>
          </c:marker>
          <c:dLbls>
            <c:dLbl>
              <c:idx val="0"/>
              <c:layout>
                <c:manualLayout>
                  <c:x val="8.8031586148309797E-4"/>
                  <c:y val="3.658101715966548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601-4DEE-8D1E-447E751F3BE4}"/>
                </c:ext>
              </c:extLst>
            </c:dLbl>
            <c:dLbl>
              <c:idx val="1"/>
              <c:layout>
                <c:manualLayout>
                  <c:x val="-1.7178174593751473E-2"/>
                  <c:y val="-5.12134240235316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601-4DEE-8D1E-447E751F3BE4}"/>
                </c:ext>
              </c:extLst>
            </c:dLbl>
            <c:dLbl>
              <c:idx val="2"/>
              <c:layout>
                <c:manualLayout>
                  <c:x val="-2.7105794173307191E-2"/>
                  <c:y val="-8.41363394672306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601-4DEE-8D1E-447E751F3BE4}"/>
                </c:ext>
              </c:extLst>
            </c:dLbl>
            <c:dLbl>
              <c:idx val="3"/>
              <c:layout>
                <c:manualLayout>
                  <c:x val="-4.8775982719588752E-2"/>
                  <c:y val="-4.7555322307565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601-4DEE-8D1E-447E751F3BE4}"/>
                </c:ext>
              </c:extLst>
            </c:dLbl>
            <c:dLbl>
              <c:idx val="4"/>
              <c:layout>
                <c:manualLayout>
                  <c:x val="-4.6970133674065294E-2"/>
                  <c:y val="-5.48715257394982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601-4DEE-8D1E-447E751F3BE4}"/>
                </c:ext>
              </c:extLst>
            </c:dLbl>
            <c:dLbl>
              <c:idx val="5"/>
              <c:layout>
                <c:manualLayout>
                  <c:x val="-5.7805227947206071E-2"/>
                  <c:y val="-5.85296274554647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601-4DEE-8D1E-447E751F3BE4}"/>
                </c:ext>
              </c:extLst>
            </c:dLbl>
            <c:dLbl>
              <c:idx val="6"/>
              <c:layout>
                <c:manualLayout>
                  <c:x val="-7.4057869356917244E-2"/>
                  <c:y val="-5.85296274554647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601-4DEE-8D1E-447E751F3B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Sheet3!$B$375:$B$381</c:f>
              <c:strCache>
                <c:ptCount val="7"/>
                <c:pt idx="0">
                  <c:v>Andhra Pradesh</c:v>
                </c:pt>
                <c:pt idx="1">
                  <c:v>Gujarat</c:v>
                </c:pt>
                <c:pt idx="2">
                  <c:v>Madhya Pradesh</c:v>
                </c:pt>
                <c:pt idx="3">
                  <c:v>Chhattisgarh</c:v>
                </c:pt>
                <c:pt idx="4">
                  <c:v>Delhi</c:v>
                </c:pt>
                <c:pt idx="5">
                  <c:v>West Bengal</c:v>
                </c:pt>
                <c:pt idx="6">
                  <c:v>Haryana</c:v>
                </c:pt>
              </c:strCache>
            </c:strRef>
          </c:cat>
          <c:val>
            <c:numRef>
              <c:f>Sheet3!$C$375:$C$381</c:f>
              <c:numCache>
                <c:formatCode>General</c:formatCode>
                <c:ptCount val="7"/>
                <c:pt idx="0">
                  <c:v>75748</c:v>
                </c:pt>
                <c:pt idx="1">
                  <c:v>10780</c:v>
                </c:pt>
                <c:pt idx="2">
                  <c:v>2188</c:v>
                </c:pt>
                <c:pt idx="3">
                  <c:v>3304</c:v>
                </c:pt>
                <c:pt idx="4">
                  <c:v>2200</c:v>
                </c:pt>
                <c:pt idx="5">
                  <c:v>1823</c:v>
                </c:pt>
                <c:pt idx="6">
                  <c:v>2345</c:v>
                </c:pt>
              </c:numCache>
            </c:numRef>
          </c:val>
          <c:smooth val="0"/>
          <c:extLst>
            <c:ext xmlns:c16="http://schemas.microsoft.com/office/drawing/2014/chart" uri="{C3380CC4-5D6E-409C-BE32-E72D297353CC}">
              <c16:uniqueId val="{00000001-F601-4DEE-8D1E-447E751F3BE4}"/>
            </c:ext>
          </c:extLst>
        </c:ser>
        <c:dLbls>
          <c:dLblPos val="ctr"/>
          <c:showLegendKey val="0"/>
          <c:showVal val="1"/>
          <c:showCatName val="0"/>
          <c:showSerName val="0"/>
          <c:showPercent val="0"/>
          <c:showBubbleSize val="0"/>
        </c:dLbls>
        <c:marker val="1"/>
        <c:smooth val="0"/>
        <c:axId val="1137809343"/>
        <c:axId val="1137811839"/>
      </c:lineChart>
      <c:catAx>
        <c:axId val="1139244399"/>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State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139223599"/>
        <c:crosses val="autoZero"/>
        <c:auto val="1"/>
        <c:lblAlgn val="ctr"/>
        <c:lblOffset val="100"/>
        <c:noMultiLvlLbl val="0"/>
      </c:catAx>
      <c:valAx>
        <c:axId val="1139223599"/>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Total Discount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139244399"/>
        <c:crosses val="autoZero"/>
        <c:crossBetween val="between"/>
      </c:valAx>
      <c:valAx>
        <c:axId val="1137811839"/>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a:t>Customer 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137809343"/>
        <c:crosses val="max"/>
        <c:crossBetween val="between"/>
      </c:valAx>
      <c:catAx>
        <c:axId val="1137809343"/>
        <c:scaling>
          <c:orientation val="minMax"/>
        </c:scaling>
        <c:delete val="1"/>
        <c:axPos val="b"/>
        <c:numFmt formatCode="General" sourceLinked="1"/>
        <c:majorTickMark val="out"/>
        <c:minorTickMark val="none"/>
        <c:tickLblPos val="nextTo"/>
        <c:crossAx val="1137811839"/>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[orderfinal.xlsx]Sheet3!PivotTable2</c:name>
    <c:fmtId val="27"/>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Revenue By Region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pieChart>
        <c:varyColors val="1"/>
        <c:ser>
          <c:idx val="0"/>
          <c:order val="0"/>
          <c:tx>
            <c:strRef>
              <c:f>Sheet3!$C$136</c:f>
              <c:strCache>
                <c:ptCount val="1"/>
                <c:pt idx="0">
                  <c:v>Total</c:v>
                </c:pt>
              </c:strCache>
            </c:strRef>
          </c:tx>
          <c:explosion val="1"/>
          <c:dPt>
            <c:idx val="0"/>
            <c:bubble3D val="0"/>
            <c:spPr>
              <a:solidFill>
                <a:srgbClr val="0070C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2061-4F4E-A84B-856312F88986}"/>
              </c:ext>
            </c:extLst>
          </c:dPt>
          <c:dPt>
            <c:idx val="1"/>
            <c:bubble3D val="0"/>
            <c:spPr>
              <a:solidFill>
                <a:srgbClr val="FB9103"/>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2061-4F4E-A84B-856312F88986}"/>
              </c:ext>
            </c:extLst>
          </c:dPt>
          <c:dPt>
            <c:idx val="2"/>
            <c:bubble3D val="0"/>
            <c:spPr>
              <a:solidFill>
                <a:schemeClr val="accent1">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2061-4F4E-A84B-856312F88986}"/>
              </c:ext>
            </c:extLst>
          </c:dPt>
          <c:dPt>
            <c:idx val="3"/>
            <c:bubble3D val="0"/>
            <c:spPr>
              <a:solidFill>
                <a:srgbClr val="F4EE0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2061-4F4E-A84B-856312F8898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Sheet3!$B$137:$B$141</c:f>
              <c:strCache>
                <c:ptCount val="4"/>
                <c:pt idx="0">
                  <c:v>South</c:v>
                </c:pt>
                <c:pt idx="1">
                  <c:v>North</c:v>
                </c:pt>
                <c:pt idx="2">
                  <c:v>West</c:v>
                </c:pt>
                <c:pt idx="3">
                  <c:v>East</c:v>
                </c:pt>
              </c:strCache>
            </c:strRef>
          </c:cat>
          <c:val>
            <c:numRef>
              <c:f>Sheet3!$C$137:$C$141</c:f>
              <c:numCache>
                <c:formatCode>0.0,,"M"</c:formatCode>
                <c:ptCount val="4"/>
                <c:pt idx="0">
                  <c:v>12333174.290000005</c:v>
                </c:pt>
                <c:pt idx="1">
                  <c:v>2689546.3200000003</c:v>
                </c:pt>
                <c:pt idx="2">
                  <c:v>1791817.9000000069</c:v>
                </c:pt>
                <c:pt idx="3">
                  <c:v>272087.87</c:v>
                </c:pt>
              </c:numCache>
            </c:numRef>
          </c:val>
          <c:extLst>
            <c:ext xmlns:c16="http://schemas.microsoft.com/office/drawing/2014/chart" uri="{C3380CC4-5D6E-409C-BE32-E72D297353CC}">
              <c16:uniqueId val="{00000008-2061-4F4E-A84B-856312F8898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[orderfinal.xlsx]Sheet1!PivotTable31</c:name>
    <c:fmtId val="5"/>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dirty="0"/>
              <a:t>Repeat Buyer Count By State</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Sheet1!$B$31</c:f>
              <c:strCache>
                <c:ptCount val="1"/>
                <c:pt idx="0">
                  <c:v>Total</c:v>
                </c:pt>
              </c:strCache>
            </c:strRef>
          </c:tx>
          <c:spPr>
            <a:solidFill>
              <a:srgbClr val="63B2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Sheet1!$A$32:$A$41</c:f>
              <c:strCache>
                <c:ptCount val="9"/>
                <c:pt idx="0">
                  <c:v>Andhra Pradesh</c:v>
                </c:pt>
                <c:pt idx="1">
                  <c:v>Gujarat</c:v>
                </c:pt>
                <c:pt idx="2">
                  <c:v>Madhya Pradesh</c:v>
                </c:pt>
                <c:pt idx="3">
                  <c:v>Chhattisgarh</c:v>
                </c:pt>
                <c:pt idx="4">
                  <c:v>Karnataka</c:v>
                </c:pt>
                <c:pt idx="5">
                  <c:v>Uttar Pradesh</c:v>
                </c:pt>
                <c:pt idx="6">
                  <c:v>Maharashtra</c:v>
                </c:pt>
                <c:pt idx="7">
                  <c:v>Kerala</c:v>
                </c:pt>
                <c:pt idx="8">
                  <c:v>Arunachal Pradesh</c:v>
                </c:pt>
              </c:strCache>
            </c:strRef>
          </c:cat>
          <c:val>
            <c:numRef>
              <c:f>Sheet1!$B$32:$B$41</c:f>
              <c:numCache>
                <c:formatCode>General</c:formatCode>
                <c:ptCount val="9"/>
                <c:pt idx="0">
                  <c:v>21</c:v>
                </c:pt>
                <c:pt idx="1">
                  <c:v>3</c:v>
                </c:pt>
                <c:pt idx="2">
                  <c:v>3</c:v>
                </c:pt>
                <c:pt idx="3">
                  <c:v>3</c:v>
                </c:pt>
                <c:pt idx="4">
                  <c:v>2</c:v>
                </c:pt>
                <c:pt idx="5">
                  <c:v>1</c:v>
                </c:pt>
                <c:pt idx="6">
                  <c:v>1</c:v>
                </c:pt>
                <c:pt idx="7">
                  <c:v>1</c:v>
                </c:pt>
                <c:pt idx="8">
                  <c:v>1</c:v>
                </c:pt>
              </c:numCache>
            </c:numRef>
          </c:val>
          <c:extLst>
            <c:ext xmlns:c16="http://schemas.microsoft.com/office/drawing/2014/chart" uri="{C3380CC4-5D6E-409C-BE32-E72D297353CC}">
              <c16:uniqueId val="{00000000-9404-44D7-8BC8-3CC597ED3DE9}"/>
            </c:ext>
          </c:extLst>
        </c:ser>
        <c:dLbls>
          <c:showLegendKey val="0"/>
          <c:showVal val="0"/>
          <c:showCatName val="0"/>
          <c:showSerName val="0"/>
          <c:showPercent val="0"/>
          <c:showBubbleSize val="0"/>
        </c:dLbls>
        <c:gapWidth val="267"/>
        <c:overlap val="-43"/>
        <c:axId val="41540576"/>
        <c:axId val="41542240"/>
      </c:barChart>
      <c:catAx>
        <c:axId val="41540576"/>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Customer State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41542240"/>
        <c:crosses val="autoZero"/>
        <c:auto val="1"/>
        <c:lblAlgn val="ctr"/>
        <c:lblOffset val="100"/>
        <c:noMultiLvlLbl val="0"/>
      </c:catAx>
      <c:valAx>
        <c:axId val="4154224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Customer 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4154057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[orderfinal.xlsx]Sheet1!PivotTable32</c:name>
    <c:fmtId val="4"/>
  </c:pivotSource>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dirty="0"/>
              <a:t>One-time Buyer Count By State</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solidFill>
            <a:schemeClr val="accent1"/>
          </a:solidFill>
          <a:ln>
            <a:noFill/>
          </a:ln>
          <a:effectLst/>
        </c:spPr>
        <c:marker>
          <c:symbol val="circle"/>
          <c:size val="6"/>
          <c:spPr>
            <a:solidFill>
              <a:schemeClr val="lt1"/>
            </a:solidFill>
            <a:ln w="1587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Sheet1!$B$44</c:f>
              <c:strCache>
                <c:ptCount val="1"/>
                <c:pt idx="0">
                  <c:v>Total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Sheet1!$A$45:$A$55</c:f>
              <c:strCache>
                <c:ptCount val="10"/>
                <c:pt idx="0">
                  <c:v>Andhra Pradesh</c:v>
                </c:pt>
                <c:pt idx="1">
                  <c:v>Gujarat</c:v>
                </c:pt>
                <c:pt idx="2">
                  <c:v>Chhattisgarh</c:v>
                </c:pt>
                <c:pt idx="3">
                  <c:v>Karnataka</c:v>
                </c:pt>
                <c:pt idx="4">
                  <c:v>Delhi</c:v>
                </c:pt>
                <c:pt idx="5">
                  <c:v>Madhya Pradesh</c:v>
                </c:pt>
                <c:pt idx="6">
                  <c:v>Haryana</c:v>
                </c:pt>
                <c:pt idx="7">
                  <c:v>Tamil Nadu</c:v>
                </c:pt>
                <c:pt idx="8">
                  <c:v>Maharashtra</c:v>
                </c:pt>
                <c:pt idx="9">
                  <c:v>Jammu &amp; Kashmir</c:v>
                </c:pt>
              </c:strCache>
            </c:strRef>
          </c:cat>
          <c:val>
            <c:numRef>
              <c:f>Sheet1!$B$45:$B$55</c:f>
              <c:numCache>
                <c:formatCode>General</c:formatCode>
                <c:ptCount val="10"/>
                <c:pt idx="0">
                  <c:v>59997</c:v>
                </c:pt>
                <c:pt idx="1">
                  <c:v>7378</c:v>
                </c:pt>
                <c:pt idx="2">
                  <c:v>6279</c:v>
                </c:pt>
                <c:pt idx="3">
                  <c:v>3815</c:v>
                </c:pt>
                <c:pt idx="4">
                  <c:v>3295</c:v>
                </c:pt>
                <c:pt idx="5">
                  <c:v>2814</c:v>
                </c:pt>
                <c:pt idx="6">
                  <c:v>2160</c:v>
                </c:pt>
                <c:pt idx="7">
                  <c:v>2101</c:v>
                </c:pt>
                <c:pt idx="8">
                  <c:v>1981</c:v>
                </c:pt>
                <c:pt idx="9">
                  <c:v>1526</c:v>
                </c:pt>
              </c:numCache>
            </c:numRef>
          </c:val>
          <c:extLst>
            <c:ext xmlns:c16="http://schemas.microsoft.com/office/drawing/2014/chart" uri="{C3380CC4-5D6E-409C-BE32-E72D297353CC}">
              <c16:uniqueId val="{00000000-E853-4D1A-B1A3-2DAE7FD31F7A}"/>
            </c:ext>
          </c:extLst>
        </c:ser>
        <c:dLbls>
          <c:showLegendKey val="0"/>
          <c:showVal val="0"/>
          <c:showCatName val="0"/>
          <c:showSerName val="0"/>
          <c:showPercent val="0"/>
          <c:showBubbleSize val="0"/>
        </c:dLbls>
        <c:gapWidth val="267"/>
        <c:overlap val="-43"/>
        <c:axId val="183016768"/>
        <c:axId val="182998880"/>
      </c:barChart>
      <c:catAx>
        <c:axId val="18301676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Customer State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182998880"/>
        <c:crosses val="autoZero"/>
        <c:auto val="1"/>
        <c:lblAlgn val="ctr"/>
        <c:lblOffset val="100"/>
        <c:noMultiLvlLbl val="0"/>
      </c:catAx>
      <c:valAx>
        <c:axId val="18299888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IN" dirty="0"/>
                  <a:t>Customer 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18301676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[orderfinal.xlsx]Sheet3!PivotTable19</c:name>
    <c:fmtId val="16"/>
  </c:pivotSource>
  <c:chart>
    <c:title>
      <c:tx>
        <c:rich>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r>
              <a:rPr lang="en-US" sz="1100"/>
              <a:t>Channel Preference of One-time Buyers</a:t>
            </a:r>
          </a:p>
        </c:rich>
      </c:tx>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Sheet3!$B$43</c:f>
              <c:strCache>
                <c:ptCount val="1"/>
                <c:pt idx="0">
                  <c:v>Total</c:v>
                </c:pt>
              </c:strCache>
            </c:strRef>
          </c:tx>
          <c:dPt>
            <c:idx val="0"/>
            <c:bubble3D val="0"/>
            <c:spPr>
              <a:solidFill>
                <a:srgbClr val="0070C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9A6-41EB-8E56-2E4B7CEFEEDE}"/>
              </c:ext>
            </c:extLst>
          </c:dPt>
          <c:dPt>
            <c:idx val="1"/>
            <c:bubble3D val="0"/>
            <c:spPr>
              <a:solidFill>
                <a:srgbClr val="F39D0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9A6-41EB-8E56-2E4B7CEFEEDE}"/>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9A6-41EB-8E56-2E4B7CEFEEDE}"/>
              </c:ext>
            </c:extLst>
          </c:dPt>
          <c:dLbls>
            <c:dLbl>
              <c:idx val="0"/>
              <c:layout>
                <c:manualLayout>
                  <c:x val="-0.10789804312555415"/>
                  <c:y val="-0.10416516132501433"/>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9A6-41EB-8E56-2E4B7CEFEEDE}"/>
                </c:ext>
              </c:extLst>
            </c:dLbl>
            <c:dLbl>
              <c:idx val="1"/>
              <c:layout>
                <c:manualLayout>
                  <c:x val="9.1648470812439473E-2"/>
                  <c:y val="0.11403807408129349"/>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9A6-41EB-8E56-2E4B7CEFEEDE}"/>
                </c:ext>
              </c:extLst>
            </c:dLbl>
            <c:dLbl>
              <c:idx val="2"/>
              <c:layout>
                <c:manualLayout>
                  <c:x val="0.11953894434000095"/>
                  <c:y val="8.8710021626508359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9A6-41EB-8E56-2E4B7CEFEED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Sheet3!$A$44:$A$47</c:f>
              <c:strCache>
                <c:ptCount val="3"/>
                <c:pt idx="0">
                  <c:v>Instore</c:v>
                </c:pt>
                <c:pt idx="1">
                  <c:v>Online</c:v>
                </c:pt>
                <c:pt idx="2">
                  <c:v>Phone Delivery</c:v>
                </c:pt>
              </c:strCache>
            </c:strRef>
          </c:cat>
          <c:val>
            <c:numRef>
              <c:f>Sheet3!$B$44:$B$47</c:f>
              <c:numCache>
                <c:formatCode>General</c:formatCode>
                <c:ptCount val="3"/>
                <c:pt idx="0">
                  <c:v>86456</c:v>
                </c:pt>
                <c:pt idx="1">
                  <c:v>1567</c:v>
                </c:pt>
                <c:pt idx="2">
                  <c:v>10252</c:v>
                </c:pt>
              </c:numCache>
            </c:numRef>
          </c:val>
          <c:extLst>
            <c:ext xmlns:c16="http://schemas.microsoft.com/office/drawing/2014/chart" uri="{C3380CC4-5D6E-409C-BE32-E72D297353CC}">
              <c16:uniqueId val="{00000006-39A6-41EB-8E56-2E4B7CEFEED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[orderfinal.xlsx]Sheet3!PivotTable21</c:name>
    <c:fmtId val="12"/>
  </c:pivotSource>
  <c:chart>
    <c:title>
      <c:tx>
        <c:rich>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r>
              <a:rPr lang="en-IN" sz="1100" dirty="0"/>
              <a:t>Channel preference of repeat buyers</a:t>
            </a:r>
          </a:p>
        </c:rich>
      </c:tx>
      <c:layout>
        <c:manualLayout>
          <c:xMode val="edge"/>
          <c:yMode val="edge"/>
          <c:x val="0.12397900262467192"/>
          <c:y val="3.2407407407407406E-2"/>
        </c:manualLayout>
      </c:layout>
      <c:overlay val="0"/>
      <c:spPr>
        <a:noFill/>
        <a:ln>
          <a:noFill/>
        </a:ln>
        <a:effectLst/>
      </c:spPr>
      <c:txPr>
        <a:bodyPr rot="0" spcFirstLastPara="1" vertOverflow="ellipsis" vert="horz" wrap="square" anchor="ctr" anchorCtr="1"/>
        <a:lstStyle/>
        <a:p>
          <a:pPr>
            <a:defRPr sz="11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Sheet3!$B$81</c:f>
              <c:strCache>
                <c:ptCount val="1"/>
                <c:pt idx="0">
                  <c:v>Total</c:v>
                </c:pt>
              </c:strCache>
            </c:strRef>
          </c:tx>
          <c:dPt>
            <c:idx val="0"/>
            <c:bubble3D val="0"/>
            <c:spPr>
              <a:solidFill>
                <a:srgbClr val="0070C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020-48B0-B7BD-A0B5DB9B7EDF}"/>
              </c:ext>
            </c:extLst>
          </c:dPt>
          <c:dPt>
            <c:idx val="1"/>
            <c:bubble3D val="0"/>
            <c:spPr>
              <a:solidFill>
                <a:srgbClr val="F39D0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020-48B0-B7BD-A0B5DB9B7ED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020-48B0-B7BD-A0B5DB9B7EDF}"/>
              </c:ext>
            </c:extLst>
          </c:dPt>
          <c:dLbls>
            <c:dLbl>
              <c:idx val="0"/>
              <c:dLblPos val="inEnd"/>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020-48B0-B7BD-A0B5DB9B7EDF}"/>
                </c:ext>
              </c:extLst>
            </c:dLbl>
            <c:dLbl>
              <c:idx val="1"/>
              <c:dLblPos val="inEnd"/>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20-48B0-B7BD-A0B5DB9B7EDF}"/>
                </c:ext>
              </c:extLst>
            </c:dLbl>
            <c:dLbl>
              <c:idx val="2"/>
              <c:dLblPos val="inEnd"/>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020-48B0-B7BD-A0B5DB9B7ED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Sheet3!$A$82:$A$85</c:f>
              <c:strCache>
                <c:ptCount val="3"/>
                <c:pt idx="0">
                  <c:v>Instore</c:v>
                </c:pt>
                <c:pt idx="1">
                  <c:v>Online</c:v>
                </c:pt>
                <c:pt idx="2">
                  <c:v>Phone Delivery</c:v>
                </c:pt>
              </c:strCache>
            </c:strRef>
          </c:cat>
          <c:val>
            <c:numRef>
              <c:f>Sheet3!$B$82:$B$85</c:f>
              <c:numCache>
                <c:formatCode>General</c:formatCode>
                <c:ptCount val="3"/>
                <c:pt idx="0">
                  <c:v>36</c:v>
                </c:pt>
                <c:pt idx="1">
                  <c:v>2</c:v>
                </c:pt>
                <c:pt idx="2">
                  <c:v>8</c:v>
                </c:pt>
              </c:numCache>
            </c:numRef>
          </c:val>
          <c:extLst>
            <c:ext xmlns:c16="http://schemas.microsoft.com/office/drawing/2014/chart" uri="{C3380CC4-5D6E-409C-BE32-E72D297353CC}">
              <c16:uniqueId val="{00000006-0020-48B0-B7BD-A0B5DB9B7ED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[orderfinal.xlsx]Sheet5!PivotTable9</c:name>
    <c:fmtId val="5"/>
  </c:pivotSource>
  <c:chart>
    <c:title>
      <c:tx>
        <c:rich>
          <a:bodyPr rot="0" spcFirstLastPara="1" vertOverflow="ellipsis" vert="horz" wrap="square" anchor="ctr" anchorCtr="1"/>
          <a:lstStyle/>
          <a:p>
            <a:pPr>
              <a:defRPr sz="1400" b="1" i="0" u="none" strike="noStrike" kern="1200" cap="all" baseline="0">
                <a:solidFill>
                  <a:schemeClr val="lt1"/>
                </a:solidFill>
                <a:latin typeface="+mn-lt"/>
                <a:ea typeface="+mn-ea"/>
                <a:cs typeface="+mn-cs"/>
              </a:defRPr>
            </a:pPr>
            <a:r>
              <a:rPr lang="en-US" sz="1400" b="1" dirty="0">
                <a:solidFill>
                  <a:schemeClr val="accent1">
                    <a:lumMod val="50000"/>
                  </a:schemeClr>
                </a:solidFill>
              </a:rPr>
              <a:t>top</a:t>
            </a:r>
            <a:r>
              <a:rPr lang="en-US" sz="1400" b="1" baseline="0" dirty="0">
                <a:solidFill>
                  <a:schemeClr val="accent1">
                    <a:lumMod val="50000"/>
                  </a:schemeClr>
                </a:solidFill>
              </a:rPr>
              <a:t> 5 categories based on avg satisfaction score</a:t>
            </a:r>
            <a:endParaRPr lang="en-US" sz="1400" b="1" dirty="0">
              <a:solidFill>
                <a:schemeClr val="accent1">
                  <a:lumMod val="50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cap="all" baseline="0">
              <a:solidFill>
                <a:schemeClr val="lt1"/>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outerShdw blurRad="50800" dist="38100" dir="2700000" algn="tl" rotWithShape="0">
            <a:prstClr val="black">
              <a:alpha val="40000"/>
            </a:prstClr>
          </a:outerShdw>
        </a:effectLst>
        <a:sp3d/>
      </c:spPr>
    </c:sideWall>
    <c:backWall>
      <c:thickness val="0"/>
      <c:spPr>
        <a:noFill/>
        <a:ln>
          <a:noFill/>
        </a:ln>
        <a:effectLst>
          <a:outerShdw blurRad="50800" dist="38100" dir="2700000" algn="tl" rotWithShape="0">
            <a:prstClr val="black">
              <a:alpha val="40000"/>
            </a:prstClr>
          </a:outerShdw>
        </a:effectLst>
        <a:sp3d/>
      </c:spPr>
    </c:backWall>
    <c:plotArea>
      <c:layout/>
      <c:bar3DChart>
        <c:barDir val="col"/>
        <c:grouping val="clustered"/>
        <c:varyColors val="0"/>
        <c:ser>
          <c:idx val="0"/>
          <c:order val="0"/>
          <c:tx>
            <c:strRef>
              <c:f>Sheet5!$C$181</c:f>
              <c:strCache>
                <c:ptCount val="1"/>
                <c:pt idx="0">
                  <c:v>Total</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Sheet5!$B$182:$B$187</c:f>
              <c:strCache>
                <c:ptCount val="5"/>
                <c:pt idx="0">
                  <c:v>Pet_Shop</c:v>
                </c:pt>
                <c:pt idx="1">
                  <c:v>Food &amp; Beverages</c:v>
                </c:pt>
                <c:pt idx="2">
                  <c:v>Luggage_Accessories</c:v>
                </c:pt>
                <c:pt idx="3">
                  <c:v>Construction_Tools</c:v>
                </c:pt>
                <c:pt idx="4">
                  <c:v>Toys &amp; Gifts</c:v>
                </c:pt>
              </c:strCache>
            </c:strRef>
          </c:cat>
          <c:val>
            <c:numRef>
              <c:f>Sheet5!$C$182:$C$187</c:f>
              <c:numCache>
                <c:formatCode>0.00</c:formatCode>
                <c:ptCount val="5"/>
                <c:pt idx="0">
                  <c:v>4.1881355932203386</c:v>
                </c:pt>
                <c:pt idx="1">
                  <c:v>4.158871070383098</c:v>
                </c:pt>
                <c:pt idx="2">
                  <c:v>4.1539495965733639</c:v>
                </c:pt>
                <c:pt idx="3">
                  <c:v>4.1197196261682247</c:v>
                </c:pt>
                <c:pt idx="4">
                  <c:v>4.1154469962371873</c:v>
                </c:pt>
              </c:numCache>
            </c:numRef>
          </c:val>
          <c:extLst>
            <c:ext xmlns:c16="http://schemas.microsoft.com/office/drawing/2014/chart" uri="{C3380CC4-5D6E-409C-BE32-E72D297353CC}">
              <c16:uniqueId val="{00000000-58A9-4A1C-870E-832A0EE8C24E}"/>
            </c:ext>
          </c:extLst>
        </c:ser>
        <c:dLbls>
          <c:showLegendKey val="0"/>
          <c:showVal val="1"/>
          <c:showCatName val="0"/>
          <c:showSerName val="0"/>
          <c:showPercent val="0"/>
          <c:showBubbleSize val="0"/>
        </c:dLbls>
        <c:gapWidth val="84"/>
        <c:gapDepth val="53"/>
        <c:shape val="box"/>
        <c:axId val="1148573887"/>
        <c:axId val="1148571391"/>
        <c:axId val="0"/>
      </c:bar3DChart>
      <c:catAx>
        <c:axId val="1148573887"/>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r>
                  <a:rPr lang="en-IN" dirty="0">
                    <a:solidFill>
                      <a:schemeClr val="accent1">
                        <a:lumMod val="50000"/>
                      </a:schemeClr>
                    </a:solidFill>
                  </a:rPr>
                  <a:t>Category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endParaRPr lang="en-US"/>
          </a:p>
        </c:txPr>
        <c:crossAx val="1148571391"/>
        <c:crosses val="autoZero"/>
        <c:auto val="1"/>
        <c:lblAlgn val="ctr"/>
        <c:lblOffset val="100"/>
        <c:noMultiLvlLbl val="0"/>
      </c:catAx>
      <c:valAx>
        <c:axId val="1148571391"/>
        <c:scaling>
          <c:orientation val="minMax"/>
        </c:scaling>
        <c:delete val="1"/>
        <c:axPos val="l"/>
        <c:numFmt formatCode="0.00" sourceLinked="1"/>
        <c:majorTickMark val="out"/>
        <c:minorTickMark val="none"/>
        <c:tickLblPos val="nextTo"/>
        <c:crossAx val="1148573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lumMod val="95000"/>
          </a:schemeClr>
        </a:gs>
        <a:gs pos="48000">
          <a:schemeClr val="tx2"/>
        </a:gs>
        <a:gs pos="100000">
          <a:schemeClr val="tx2"/>
        </a:gs>
      </a:gsLst>
      <a:lin ang="16200000" scaled="1"/>
    </a:gradFill>
    <a:ln w="6350" cap="flat" cmpd="sng" algn="ctr">
      <a:solidFill>
        <a:schemeClr val="dk1">
          <a:tint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[orderfinal.xlsx]Sheet5!PivotTable34</c:name>
    <c:fmtId val="6"/>
  </c:pivotSource>
  <c:chart>
    <c:title>
      <c:tx>
        <c:rich>
          <a:bodyPr rot="0" spcFirstLastPara="1" vertOverflow="ellipsis" vert="horz" wrap="square" anchor="ctr" anchorCtr="1"/>
          <a:lstStyle/>
          <a:p>
            <a:pPr>
              <a:defRPr sz="1400" b="1" i="0" u="none" strike="noStrike" kern="1200" cap="all" baseline="0">
                <a:solidFill>
                  <a:schemeClr val="accent1">
                    <a:lumMod val="50000"/>
                  </a:schemeClr>
                </a:solidFill>
                <a:latin typeface="+mn-lt"/>
                <a:ea typeface="+mn-ea"/>
                <a:cs typeface="+mn-cs"/>
              </a:defRPr>
            </a:pPr>
            <a:r>
              <a:rPr lang="en-US" sz="1400" b="1">
                <a:solidFill>
                  <a:schemeClr val="accent1">
                    <a:lumMod val="50000"/>
                  </a:schemeClr>
                </a:solidFill>
              </a:rPr>
              <a:t>bottom 5 categories based on avg satisfaction score</a:t>
            </a:r>
          </a:p>
        </c:rich>
      </c:tx>
      <c:overlay val="0"/>
      <c:spPr>
        <a:noFill/>
        <a:ln>
          <a:noFill/>
        </a:ln>
        <a:effectLst/>
      </c:spPr>
      <c:txPr>
        <a:bodyPr rot="0" spcFirstLastPara="1" vertOverflow="ellipsis" vert="horz" wrap="square" anchor="ctr" anchorCtr="1"/>
        <a:lstStyle/>
        <a:p>
          <a:pPr>
            <a:defRPr sz="1400" b="1" i="0" u="none" strike="noStrike" kern="1200" cap="all" baseline="0">
              <a:solidFill>
                <a:schemeClr val="accent1">
                  <a:lumMod val="50000"/>
                </a:schemeClr>
              </a:solidFill>
              <a:latin typeface="+mn-lt"/>
              <a:ea typeface="+mn-ea"/>
              <a:cs typeface="+mn-cs"/>
            </a:defRPr>
          </a:pPr>
          <a:endParaRPr lang="en-US"/>
        </a:p>
      </c:txPr>
    </c:title>
    <c:autoTitleDeleted val="0"/>
    <c:pivotFmts>
      <c:pivotFmt>
        <c:idx val="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Sheet5!$J$181</c:f>
              <c:strCache>
                <c:ptCount val="1"/>
                <c:pt idx="0">
                  <c:v>Total</c:v>
                </c:pt>
              </c:strCache>
            </c:strRef>
          </c:tx>
          <c:spPr>
            <a:solidFill>
              <a:srgbClr val="0070C0"/>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Sheet5!$I$182:$I$187</c:f>
              <c:strCache>
                <c:ptCount val="5"/>
                <c:pt idx="0">
                  <c:v>Electronics</c:v>
                </c:pt>
                <c:pt idx="1">
                  <c:v>Computers &amp; Accessories</c:v>
                </c:pt>
                <c:pt idx="2">
                  <c:v>Baby</c:v>
                </c:pt>
                <c:pt idx="3">
                  <c:v>Furniture</c:v>
                </c:pt>
                <c:pt idx="4">
                  <c:v>#N/A</c:v>
                </c:pt>
              </c:strCache>
            </c:strRef>
          </c:cat>
          <c:val>
            <c:numRef>
              <c:f>Sheet5!$J$182:$J$187</c:f>
              <c:numCache>
                <c:formatCode>0.00</c:formatCode>
                <c:ptCount val="5"/>
                <c:pt idx="0">
                  <c:v>4.0608695652173914</c:v>
                </c:pt>
                <c:pt idx="1">
                  <c:v>3.9863623516110795</c:v>
                </c:pt>
                <c:pt idx="2">
                  <c:v>3.9130550486618003</c:v>
                </c:pt>
                <c:pt idx="3">
                  <c:v>3.9037113638975067</c:v>
                </c:pt>
                <c:pt idx="4">
                  <c:v>3.8728070175438596</c:v>
                </c:pt>
              </c:numCache>
            </c:numRef>
          </c:val>
          <c:extLst>
            <c:ext xmlns:c16="http://schemas.microsoft.com/office/drawing/2014/chart" uri="{C3380CC4-5D6E-409C-BE32-E72D297353CC}">
              <c16:uniqueId val="{00000000-AAA4-43CF-978A-35BF91437ABE}"/>
            </c:ext>
          </c:extLst>
        </c:ser>
        <c:dLbls>
          <c:showLegendKey val="0"/>
          <c:showVal val="1"/>
          <c:showCatName val="0"/>
          <c:showSerName val="0"/>
          <c:showPercent val="0"/>
          <c:showBubbleSize val="0"/>
        </c:dLbls>
        <c:gapWidth val="84"/>
        <c:gapDepth val="53"/>
        <c:shape val="box"/>
        <c:axId val="1219090512"/>
        <c:axId val="1219088848"/>
        <c:axId val="0"/>
      </c:bar3DChart>
      <c:catAx>
        <c:axId val="12190905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r>
                  <a:rPr lang="en-IN">
                    <a:solidFill>
                      <a:schemeClr val="accent1">
                        <a:lumMod val="50000"/>
                      </a:schemeClr>
                    </a:solidFill>
                  </a:rPr>
                  <a:t>Category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lumMod val="50000"/>
                  </a:schemeClr>
                </a:solidFill>
                <a:latin typeface="+mn-lt"/>
                <a:ea typeface="+mn-ea"/>
                <a:cs typeface="+mn-cs"/>
              </a:defRPr>
            </a:pPr>
            <a:endParaRPr lang="en-US"/>
          </a:p>
        </c:txPr>
        <c:crossAx val="1219088848"/>
        <c:crosses val="autoZero"/>
        <c:auto val="1"/>
        <c:lblAlgn val="ctr"/>
        <c:lblOffset val="100"/>
        <c:noMultiLvlLbl val="0"/>
      </c:catAx>
      <c:valAx>
        <c:axId val="1219088848"/>
        <c:scaling>
          <c:orientation val="minMax"/>
        </c:scaling>
        <c:delete val="1"/>
        <c:axPos val="l"/>
        <c:numFmt formatCode="0.00" sourceLinked="1"/>
        <c:majorTickMark val="out"/>
        <c:minorTickMark val="none"/>
        <c:tickLblPos val="nextTo"/>
        <c:crossAx val="121909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lumMod val="95000"/>
          </a:schemeClr>
        </a:gs>
        <a:gs pos="48000">
          <a:schemeClr val="tx2"/>
        </a:gs>
        <a:gs pos="100000">
          <a:schemeClr val="tx2"/>
        </a:gs>
      </a:gsLst>
      <a:lin ang="16200000" scaled="1"/>
    </a:gradFill>
    <a:ln w="6350" cap="flat" cmpd="sng" algn="ctr">
      <a:solidFill>
        <a:schemeClr val="dk1">
          <a:tint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[orderfinal.xlsx]Sheet7!PivotTable25</c:name>
    <c:fmtId val="20"/>
  </c:pivotSource>
  <c:chart>
    <c:title>
      <c:tx>
        <c:rich>
          <a:bodyPr rot="0" spcFirstLastPara="1" vertOverflow="ellipsis" vert="horz" wrap="square" anchor="ctr" anchorCtr="1"/>
          <a:lstStyle/>
          <a:p>
            <a:pPr>
              <a:defRPr sz="1200" b="1" i="0" u="none" strike="noStrike" kern="1200" cap="all" spc="50" baseline="0">
                <a:solidFill>
                  <a:schemeClr val="tx1">
                    <a:lumMod val="65000"/>
                    <a:lumOff val="35000"/>
                  </a:schemeClr>
                </a:solidFill>
                <a:latin typeface="+mn-lt"/>
                <a:ea typeface="+mn-ea"/>
                <a:cs typeface="+mn-cs"/>
              </a:defRPr>
            </a:pPr>
            <a:r>
              <a:rPr lang="en-US" sz="1200"/>
              <a:t>Month-WISE AVG CUSTOMER RATINGS</a:t>
            </a:r>
          </a:p>
        </c:rich>
      </c:tx>
      <c:overlay val="0"/>
      <c:spPr>
        <a:noFill/>
        <a:ln>
          <a:noFill/>
        </a:ln>
        <a:effectLst/>
      </c:spPr>
      <c:txPr>
        <a:bodyPr rot="0" spcFirstLastPara="1" vertOverflow="ellipsis" vert="horz" wrap="square" anchor="ctr" anchorCtr="1"/>
        <a:lstStyle/>
        <a:p>
          <a:pPr>
            <a:defRPr sz="1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Sheet7!$B$10</c:f>
              <c:strCache>
                <c:ptCount val="1"/>
                <c:pt idx="0">
                  <c:v>Total</c:v>
                </c:pt>
              </c:strCache>
            </c:strRef>
          </c:tx>
          <c:spPr>
            <a:solidFill>
              <a:srgbClr val="A5002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Sheet7!$A$11:$A$22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Sheet7!$B$11:$B$22</c:f>
              <c:numCache>
                <c:formatCode>0.00</c:formatCode>
                <c:ptCount val="12"/>
                <c:pt idx="0">
                  <c:v>3.9843063402385437</c:v>
                </c:pt>
                <c:pt idx="1">
                  <c:v>3.9629337193490368</c:v>
                </c:pt>
                <c:pt idx="2">
                  <c:v>3.9154862579281184</c:v>
                </c:pt>
                <c:pt idx="3">
                  <c:v>4.0552255092143552</c:v>
                </c:pt>
                <c:pt idx="4">
                  <c:v>4.0711572180011686</c:v>
                </c:pt>
                <c:pt idx="5">
                  <c:v>4.1555075593952484</c:v>
                </c:pt>
                <c:pt idx="6">
                  <c:v>4.1430871982641717</c:v>
                </c:pt>
                <c:pt idx="7">
                  <c:v>4.1702705107670406</c:v>
                </c:pt>
                <c:pt idx="8">
                  <c:v>4.1027439494373361</c:v>
                </c:pt>
                <c:pt idx="9">
                  <c:v>4.0938232994526977</c:v>
                </c:pt>
                <c:pt idx="10">
                  <c:v>3.9824623352165727</c:v>
                </c:pt>
                <c:pt idx="11">
                  <c:v>4.0051813471502591</c:v>
                </c:pt>
              </c:numCache>
            </c:numRef>
          </c:val>
          <c:extLst>
            <c:ext xmlns:c16="http://schemas.microsoft.com/office/drawing/2014/chart" uri="{C3380CC4-5D6E-409C-BE32-E72D297353CC}">
              <c16:uniqueId val="{00000000-3E0F-4768-8697-A89B21A604B1}"/>
            </c:ext>
          </c:extLst>
        </c:ser>
        <c:dLbls>
          <c:showLegendKey val="0"/>
          <c:showVal val="1"/>
          <c:showCatName val="0"/>
          <c:showSerName val="0"/>
          <c:showPercent val="0"/>
          <c:showBubbleSize val="0"/>
        </c:dLbls>
        <c:gapWidth val="150"/>
        <c:gapDepth val="0"/>
        <c:shape val="box"/>
        <c:axId val="1357142592"/>
        <c:axId val="1357143008"/>
        <c:axId val="0"/>
      </c:bar3DChart>
      <c:catAx>
        <c:axId val="135714259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r>
                  <a:rPr lang="en-IN" b="1"/>
                  <a:t>Month</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7143008"/>
        <c:crosses val="autoZero"/>
        <c:auto val="1"/>
        <c:lblAlgn val="ctr"/>
        <c:lblOffset val="100"/>
        <c:noMultiLvlLbl val="0"/>
      </c:catAx>
      <c:valAx>
        <c:axId val="1357143008"/>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r>
                  <a:rPr lang="en-IN" b="1" dirty="0"/>
                  <a:t>Rating</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7142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CC"/>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[orderfinal.xlsx]Sheet7!PivotTable26</c:name>
    <c:fmtId val="5"/>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STORE-WISE</a:t>
            </a:r>
            <a:r>
              <a:rPr lang="en-US" sz="1200" b="1" baseline="0"/>
              <a:t> AVG CUSTOMER RATINGS</a:t>
            </a:r>
            <a:endParaRPr 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Sheet7!$B$80</c:f>
              <c:strCache>
                <c:ptCount val="1"/>
                <c:pt idx="0">
                  <c:v>Total</c:v>
                </c:pt>
              </c:strCache>
            </c:strRef>
          </c:tx>
          <c:spPr>
            <a:solidFill>
              <a:srgbClr val="A5002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Sheet7!$A$81:$A$91</c:f>
              <c:strCache>
                <c:ptCount val="10"/>
                <c:pt idx="0">
                  <c:v>ST138</c:v>
                </c:pt>
                <c:pt idx="1">
                  <c:v>ST106</c:v>
                </c:pt>
                <c:pt idx="2">
                  <c:v>ST301</c:v>
                </c:pt>
                <c:pt idx="3">
                  <c:v>ST130</c:v>
                </c:pt>
                <c:pt idx="4">
                  <c:v>ST414</c:v>
                </c:pt>
                <c:pt idx="5">
                  <c:v>ST118</c:v>
                </c:pt>
                <c:pt idx="6">
                  <c:v>ST120</c:v>
                </c:pt>
                <c:pt idx="7">
                  <c:v>ST110</c:v>
                </c:pt>
                <c:pt idx="8">
                  <c:v>ST135</c:v>
                </c:pt>
                <c:pt idx="9">
                  <c:v>ST230</c:v>
                </c:pt>
              </c:strCache>
            </c:strRef>
          </c:cat>
          <c:val>
            <c:numRef>
              <c:f>Sheet7!$B$81:$B$91</c:f>
              <c:numCache>
                <c:formatCode>0.00</c:formatCode>
                <c:ptCount val="10"/>
                <c:pt idx="0">
                  <c:v>4.2446126965637738</c:v>
                </c:pt>
                <c:pt idx="1">
                  <c:v>4.2201126898579124</c:v>
                </c:pt>
                <c:pt idx="2">
                  <c:v>4.2197802197802199</c:v>
                </c:pt>
                <c:pt idx="3">
                  <c:v>4.2101324122049508</c:v>
                </c:pt>
                <c:pt idx="4">
                  <c:v>4.193997856377278</c:v>
                </c:pt>
                <c:pt idx="5">
                  <c:v>4.1701797892126473</c:v>
                </c:pt>
                <c:pt idx="6">
                  <c:v>4.1610775151181967</c:v>
                </c:pt>
                <c:pt idx="7">
                  <c:v>4.1595982142857144</c:v>
                </c:pt>
                <c:pt idx="8">
                  <c:v>4.1541591320072335</c:v>
                </c:pt>
                <c:pt idx="9">
                  <c:v>4.1482371794871797</c:v>
                </c:pt>
              </c:numCache>
            </c:numRef>
          </c:val>
          <c:extLst>
            <c:ext xmlns:c16="http://schemas.microsoft.com/office/drawing/2014/chart" uri="{C3380CC4-5D6E-409C-BE32-E72D297353CC}">
              <c16:uniqueId val="{00000000-CAA2-4791-8B40-F682436F7428}"/>
            </c:ext>
          </c:extLst>
        </c:ser>
        <c:dLbls>
          <c:showLegendKey val="0"/>
          <c:showVal val="1"/>
          <c:showCatName val="0"/>
          <c:showSerName val="0"/>
          <c:showPercent val="0"/>
          <c:showBubbleSize val="0"/>
        </c:dLbls>
        <c:gapWidth val="150"/>
        <c:shape val="box"/>
        <c:axId val="270194240"/>
        <c:axId val="270206304"/>
        <c:axId val="0"/>
      </c:bar3DChart>
      <c:catAx>
        <c:axId val="270194240"/>
        <c:scaling>
          <c:orientation val="minMax"/>
        </c:scaling>
        <c:delete val="0"/>
        <c:axPos val="b"/>
        <c:title>
          <c:tx>
            <c:rich>
              <a:bodyPr rot="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r>
                  <a:rPr lang="en-IN" sz="800" b="1"/>
                  <a:t>STORE ID</a:t>
                </a:r>
              </a:p>
            </c:rich>
          </c:tx>
          <c:layout>
            <c:manualLayout>
              <c:xMode val="edge"/>
              <c:yMode val="edge"/>
              <c:x val="0.47947311891895916"/>
              <c:y val="0.84206778134176219"/>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0206304"/>
        <c:crosses val="autoZero"/>
        <c:auto val="1"/>
        <c:lblAlgn val="ctr"/>
        <c:lblOffset val="100"/>
        <c:noMultiLvlLbl val="0"/>
      </c:catAx>
      <c:valAx>
        <c:axId val="270206304"/>
        <c:scaling>
          <c:orientation val="minMax"/>
        </c:scaling>
        <c:delete val="0"/>
        <c:axPos val="l"/>
        <c:title>
          <c:tx>
            <c:rich>
              <a:bodyPr rot="-54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r>
                  <a:rPr lang="en-IN" sz="800" b="1" dirty="0"/>
                  <a:t>RATING</a:t>
                </a:r>
              </a:p>
            </c:rich>
          </c:tx>
          <c:layout>
            <c:manualLayout>
              <c:xMode val="edge"/>
              <c:yMode val="edge"/>
              <c:x val="8.8370671265153827E-2"/>
              <c:y val="0.30079671956932258"/>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0194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CC"/>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[orderfinal.xlsx]Sheet7!PivotTable30</c:name>
    <c:fmtId val="6"/>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STATE-WISE AVG CUSTOMER RATINGS</a:t>
            </a:r>
          </a:p>
        </c:rich>
      </c:tx>
      <c:layout>
        <c:manualLayout>
          <c:xMode val="edge"/>
          <c:yMode val="edge"/>
          <c:x val="0.19516866178077402"/>
          <c:y val="2.2478069343706115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A5002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Sheet7!$B$97</c:f>
              <c:strCache>
                <c:ptCount val="1"/>
                <c:pt idx="0">
                  <c:v>Total</c:v>
                </c:pt>
              </c:strCache>
            </c:strRef>
          </c:tx>
          <c:spPr>
            <a:solidFill>
              <a:srgbClr val="A5002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Sheet7!$A$98:$A$105</c:f>
              <c:strCache>
                <c:ptCount val="7"/>
                <c:pt idx="0">
                  <c:v>West Bengal</c:v>
                </c:pt>
                <c:pt idx="1">
                  <c:v>Chhattisgarh</c:v>
                </c:pt>
                <c:pt idx="2">
                  <c:v>Haryana</c:v>
                </c:pt>
                <c:pt idx="3">
                  <c:v>Andhra Pradesh</c:v>
                </c:pt>
                <c:pt idx="4">
                  <c:v>Delhi</c:v>
                </c:pt>
                <c:pt idx="5">
                  <c:v>Madhya Pradesh</c:v>
                </c:pt>
                <c:pt idx="6">
                  <c:v>Gujarat</c:v>
                </c:pt>
              </c:strCache>
            </c:strRef>
          </c:cat>
          <c:val>
            <c:numRef>
              <c:f>Sheet7!$B$98:$B$105</c:f>
              <c:numCache>
                <c:formatCode>0.00</c:formatCode>
                <c:ptCount val="7"/>
                <c:pt idx="0">
                  <c:v>4.1427044361304119</c:v>
                </c:pt>
                <c:pt idx="1">
                  <c:v>4.1244554167876855</c:v>
                </c:pt>
                <c:pt idx="2">
                  <c:v>4.0966113416320882</c:v>
                </c:pt>
                <c:pt idx="3">
                  <c:v>4.0731617911915139</c:v>
                </c:pt>
                <c:pt idx="4">
                  <c:v>4.0327832292595893</c:v>
                </c:pt>
                <c:pt idx="5">
                  <c:v>4.0087873462214407</c:v>
                </c:pt>
                <c:pt idx="6">
                  <c:v>3.9297760096860674</c:v>
                </c:pt>
              </c:numCache>
            </c:numRef>
          </c:val>
          <c:extLst>
            <c:ext xmlns:c16="http://schemas.microsoft.com/office/drawing/2014/chart" uri="{C3380CC4-5D6E-409C-BE32-E72D297353CC}">
              <c16:uniqueId val="{00000000-2A33-40D7-A207-CE2B08D98A64}"/>
            </c:ext>
          </c:extLst>
        </c:ser>
        <c:dLbls>
          <c:showLegendKey val="0"/>
          <c:showVal val="1"/>
          <c:showCatName val="0"/>
          <c:showSerName val="0"/>
          <c:showPercent val="0"/>
          <c:showBubbleSize val="0"/>
        </c:dLbls>
        <c:gapWidth val="150"/>
        <c:shape val="box"/>
        <c:axId val="1154442527"/>
        <c:axId val="1154416735"/>
        <c:axId val="0"/>
      </c:bar3DChart>
      <c:catAx>
        <c:axId val="115444252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a:t>STATE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416735"/>
        <c:crosses val="autoZero"/>
        <c:auto val="1"/>
        <c:lblAlgn val="ctr"/>
        <c:lblOffset val="100"/>
        <c:noMultiLvlLbl val="0"/>
      </c:catAx>
      <c:valAx>
        <c:axId val="1154416735"/>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a:t>RATING</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444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CC"/>
    </a:solidFill>
    <a:ln w="9525" cap="flat" cmpd="sng" algn="ctr">
      <a:solidFill>
        <a:schemeClr val="tx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[orderfinal.xlsx]Sheet7!PivotTable29</c:name>
    <c:fmtId val="5"/>
  </c:pivotSource>
  <c:chart>
    <c:title>
      <c:tx>
        <c:rich>
          <a:bodyPr rot="0" spcFirstLastPara="1" vertOverflow="ellipsis" vert="horz" wrap="square" anchor="ctr" anchorCtr="1"/>
          <a:lstStyle/>
          <a:p>
            <a:pPr>
              <a:defRPr sz="1600" b="1" i="0" u="none" strike="noStrike" kern="1200" cap="none" spc="20" baseline="0">
                <a:solidFill>
                  <a:schemeClr val="tx1">
                    <a:lumMod val="50000"/>
                    <a:lumOff val="50000"/>
                  </a:schemeClr>
                </a:solidFill>
                <a:latin typeface="+mn-lt"/>
                <a:ea typeface="+mn-ea"/>
                <a:cs typeface="+mn-cs"/>
              </a:defRPr>
            </a:pPr>
            <a:r>
              <a:rPr lang="en-IN" sz="1600" b="1" dirty="0"/>
              <a:t>Category-wise Revenue &amp; Profit</a:t>
            </a:r>
          </a:p>
        </c:rich>
      </c:tx>
      <c:overlay val="0"/>
      <c:spPr>
        <a:noFill/>
        <a:ln>
          <a:noFill/>
        </a:ln>
        <a:effectLst/>
      </c:spPr>
      <c:txPr>
        <a:bodyPr rot="0" spcFirstLastPara="1" vertOverflow="ellipsis" vert="horz" wrap="square" anchor="ctr" anchorCtr="1"/>
        <a:lstStyle/>
        <a:p>
          <a:pPr>
            <a:defRPr sz="1600" b="1"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circle"/>
          <c:size val="5"/>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circle"/>
          <c:size val="5"/>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28575" cap="rnd" cmpd="sng" algn="ctr">
            <a:solidFill>
              <a:schemeClr val="accent1"/>
            </a:solidFill>
            <a:round/>
          </a:ln>
          <a:effectLst/>
        </c:spPr>
        <c:marker>
          <c:symbol val="circle"/>
          <c:size val="5"/>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Sheet7!$B$62</c:f>
              <c:strCache>
                <c:ptCount val="1"/>
                <c:pt idx="0">
                  <c:v>Revenue</c:v>
                </c:pt>
              </c:strCache>
            </c:strRef>
          </c:tx>
          <c:spPr>
            <a:solidFill>
              <a:srgbClr val="0070C0"/>
            </a:soli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cat>
            <c:strRef>
              <c:f>Sheet7!$A$63:$A$76</c:f>
              <c:strCache>
                <c:ptCount val="14"/>
                <c:pt idx="0">
                  <c:v>Toys &amp; Gifts</c:v>
                </c:pt>
                <c:pt idx="1">
                  <c:v>Home_Appliances</c:v>
                </c:pt>
                <c:pt idx="2">
                  <c:v>Baby</c:v>
                </c:pt>
                <c:pt idx="3">
                  <c:v>Food &amp; Beverages</c:v>
                </c:pt>
                <c:pt idx="4">
                  <c:v>Luggage_Accessories</c:v>
                </c:pt>
                <c:pt idx="5">
                  <c:v>Furniture</c:v>
                </c:pt>
                <c:pt idx="6">
                  <c:v>Computers &amp; Accessories</c:v>
                </c:pt>
                <c:pt idx="7">
                  <c:v>Construction_Tools</c:v>
                </c:pt>
                <c:pt idx="8">
                  <c:v>Auto</c:v>
                </c:pt>
                <c:pt idx="9">
                  <c:v>Stationery</c:v>
                </c:pt>
                <c:pt idx="10">
                  <c:v>Electronics</c:v>
                </c:pt>
                <c:pt idx="11">
                  <c:v>Pet_Shop</c:v>
                </c:pt>
                <c:pt idx="12">
                  <c:v>Fashion</c:v>
                </c:pt>
                <c:pt idx="13">
                  <c:v>#N/A</c:v>
                </c:pt>
              </c:strCache>
            </c:strRef>
          </c:cat>
          <c:val>
            <c:numRef>
              <c:f>Sheet7!$B$63:$B$76</c:f>
              <c:numCache>
                <c:formatCode>General</c:formatCode>
                <c:ptCount val="14"/>
                <c:pt idx="0">
                  <c:v>2635924.9900000002</c:v>
                </c:pt>
                <c:pt idx="1">
                  <c:v>1790739.81</c:v>
                </c:pt>
                <c:pt idx="2">
                  <c:v>1719088.72</c:v>
                </c:pt>
                <c:pt idx="3">
                  <c:v>1647930.85</c:v>
                </c:pt>
                <c:pt idx="4">
                  <c:v>1644070.48</c:v>
                </c:pt>
                <c:pt idx="5">
                  <c:v>1359748.91</c:v>
                </c:pt>
                <c:pt idx="6">
                  <c:v>1290661.55</c:v>
                </c:pt>
                <c:pt idx="7">
                  <c:v>1101736.51</c:v>
                </c:pt>
                <c:pt idx="8">
                  <c:v>685105.57</c:v>
                </c:pt>
                <c:pt idx="9">
                  <c:v>679409.07</c:v>
                </c:pt>
                <c:pt idx="10">
                  <c:v>548679.73</c:v>
                </c:pt>
                <c:pt idx="11">
                  <c:v>252824.75</c:v>
                </c:pt>
                <c:pt idx="12">
                  <c:v>243572.12</c:v>
                </c:pt>
                <c:pt idx="13">
                  <c:v>213367.01</c:v>
                </c:pt>
              </c:numCache>
            </c:numRef>
          </c:val>
          <c:extLst>
            <c:ext xmlns:c16="http://schemas.microsoft.com/office/drawing/2014/chart" uri="{C3380CC4-5D6E-409C-BE32-E72D297353CC}">
              <c16:uniqueId val="{00000000-F4CB-404B-9F4E-CCF253161A3B}"/>
            </c:ext>
          </c:extLst>
        </c:ser>
        <c:dLbls>
          <c:showLegendKey val="0"/>
          <c:showVal val="0"/>
          <c:showCatName val="0"/>
          <c:showSerName val="0"/>
          <c:showPercent val="0"/>
          <c:showBubbleSize val="0"/>
        </c:dLbls>
        <c:gapWidth val="150"/>
        <c:axId val="721740863"/>
        <c:axId val="721741279"/>
      </c:barChart>
      <c:lineChart>
        <c:grouping val="standard"/>
        <c:varyColors val="0"/>
        <c:ser>
          <c:idx val="1"/>
          <c:order val="1"/>
          <c:tx>
            <c:strRef>
              <c:f>Sheet7!$C$62</c:f>
              <c:strCache>
                <c:ptCount val="1"/>
                <c:pt idx="0">
                  <c:v>Profit%</c:v>
                </c:pt>
              </c:strCache>
            </c:strRef>
          </c:tx>
          <c:spPr>
            <a:ln w="15875" cap="rnd">
              <a:solidFill>
                <a:srgbClr val="F5A609"/>
              </a:solidFill>
              <a:round/>
            </a:ln>
            <a:effectLst>
              <a:outerShdw blurRad="40000" dist="20000" dir="5400000" rotWithShape="0">
                <a:srgbClr val="000000">
                  <a:alpha val="38000"/>
                </a:srgbClr>
              </a:outerShdw>
            </a:effectLst>
          </c:spPr>
          <c:marker>
            <c:symbol val="circle"/>
            <c:size val="5"/>
            <c:spPr>
              <a:solidFill>
                <a:srgbClr val="F5A609"/>
              </a:solidFill>
              <a:ln w="9525" cap="flat" cmpd="sng" algn="ctr">
                <a:solidFill>
                  <a:srgbClr val="F5A609"/>
                </a:solidFill>
                <a:round/>
              </a:ln>
              <a:effectLst>
                <a:outerShdw blurRad="40000" dist="20000" dir="5400000" rotWithShape="0">
                  <a:srgbClr val="000000">
                    <a:alpha val="38000"/>
                  </a:srgbClr>
                </a:outerShdw>
              </a:effectLst>
            </c:spPr>
          </c:marker>
          <c:cat>
            <c:strRef>
              <c:f>Sheet7!$A$63:$A$76</c:f>
              <c:strCache>
                <c:ptCount val="14"/>
                <c:pt idx="0">
                  <c:v>Toys &amp; Gifts</c:v>
                </c:pt>
                <c:pt idx="1">
                  <c:v>Home_Appliances</c:v>
                </c:pt>
                <c:pt idx="2">
                  <c:v>Baby</c:v>
                </c:pt>
                <c:pt idx="3">
                  <c:v>Food &amp; Beverages</c:v>
                </c:pt>
                <c:pt idx="4">
                  <c:v>Luggage_Accessories</c:v>
                </c:pt>
                <c:pt idx="5">
                  <c:v>Furniture</c:v>
                </c:pt>
                <c:pt idx="6">
                  <c:v>Computers &amp; Accessories</c:v>
                </c:pt>
                <c:pt idx="7">
                  <c:v>Construction_Tools</c:v>
                </c:pt>
                <c:pt idx="8">
                  <c:v>Auto</c:v>
                </c:pt>
                <c:pt idx="9">
                  <c:v>Stationery</c:v>
                </c:pt>
                <c:pt idx="10">
                  <c:v>Electronics</c:v>
                </c:pt>
                <c:pt idx="11">
                  <c:v>Pet_Shop</c:v>
                </c:pt>
                <c:pt idx="12">
                  <c:v>Fashion</c:v>
                </c:pt>
                <c:pt idx="13">
                  <c:v>#N/A</c:v>
                </c:pt>
              </c:strCache>
            </c:strRef>
          </c:cat>
          <c:val>
            <c:numRef>
              <c:f>Sheet7!$C$63:$C$76</c:f>
              <c:numCache>
                <c:formatCode>0.00%</c:formatCode>
                <c:ptCount val="14"/>
                <c:pt idx="0">
                  <c:v>0.1227749160929746</c:v>
                </c:pt>
                <c:pt idx="1">
                  <c:v>0.13365035341198298</c:v>
                </c:pt>
                <c:pt idx="2">
                  <c:v>0.12143826369756207</c:v>
                </c:pt>
                <c:pt idx="3">
                  <c:v>9.6491373180856169E-2</c:v>
                </c:pt>
                <c:pt idx="4">
                  <c:v>0.10214906412312789</c:v>
                </c:pt>
                <c:pt idx="5">
                  <c:v>0.11795009584365128</c:v>
                </c:pt>
                <c:pt idx="6">
                  <c:v>6.9851093065137551E-2</c:v>
                </c:pt>
                <c:pt idx="7">
                  <c:v>5.7440897157575423E-2</c:v>
                </c:pt>
                <c:pt idx="8">
                  <c:v>4.1221459671136204E-2</c:v>
                </c:pt>
                <c:pt idx="9">
                  <c:v>5.2863953447338595E-2</c:v>
                </c:pt>
                <c:pt idx="10">
                  <c:v>3.5443103359409485E-2</c:v>
                </c:pt>
                <c:pt idx="11">
                  <c:v>1.749052055698529E-2</c:v>
                </c:pt>
                <c:pt idx="12">
                  <c:v>1.8525834592305161E-2</c:v>
                </c:pt>
                <c:pt idx="13">
                  <c:v>1.2709071799969333E-2</c:v>
                </c:pt>
              </c:numCache>
            </c:numRef>
          </c:val>
          <c:smooth val="0"/>
          <c:extLst>
            <c:ext xmlns:c16="http://schemas.microsoft.com/office/drawing/2014/chart" uri="{C3380CC4-5D6E-409C-BE32-E72D297353CC}">
              <c16:uniqueId val="{00000001-F4CB-404B-9F4E-CCF253161A3B}"/>
            </c:ext>
          </c:extLst>
        </c:ser>
        <c:dLbls>
          <c:showLegendKey val="0"/>
          <c:showVal val="0"/>
          <c:showCatName val="0"/>
          <c:showSerName val="0"/>
          <c:showPercent val="0"/>
          <c:showBubbleSize val="0"/>
        </c:dLbls>
        <c:marker val="1"/>
        <c:smooth val="0"/>
        <c:axId val="721754175"/>
        <c:axId val="721731711"/>
      </c:lineChart>
      <c:catAx>
        <c:axId val="72174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21741279"/>
        <c:crosses val="autoZero"/>
        <c:auto val="1"/>
        <c:lblAlgn val="ctr"/>
        <c:lblOffset val="100"/>
        <c:noMultiLvlLbl val="0"/>
      </c:catAx>
      <c:valAx>
        <c:axId val="721741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dirty="0"/>
                  <a:t>Revenue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21740863"/>
        <c:crosses val="autoZero"/>
        <c:crossBetween val="between"/>
      </c:valAx>
      <c:valAx>
        <c:axId val="721731711"/>
        <c:scaling>
          <c:orientation val="minMax"/>
        </c:scaling>
        <c:delete val="0"/>
        <c:axPos val="r"/>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dirty="0"/>
                  <a:t>profit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21754175"/>
        <c:crosses val="max"/>
        <c:crossBetween val="between"/>
      </c:valAx>
      <c:catAx>
        <c:axId val="721754175"/>
        <c:scaling>
          <c:orientation val="minMax"/>
        </c:scaling>
        <c:delete val="1"/>
        <c:axPos val="b"/>
        <c:numFmt formatCode="General" sourceLinked="1"/>
        <c:majorTickMark val="none"/>
        <c:minorTickMark val="none"/>
        <c:tickLblPos val="nextTo"/>
        <c:crossAx val="72173171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[orderfinal.xlsx]Sheet3!PivotTable5</c:name>
    <c:fmtId val="10"/>
  </c:pivotSource>
  <c:chart>
    <c:title>
      <c:tx>
        <c:rich>
          <a:bodyPr rot="0" spcFirstLastPara="1" vertOverflow="ellipsis" vert="horz" wrap="square" anchor="ctr" anchorCtr="1"/>
          <a:lstStyle/>
          <a:p>
            <a:pPr>
              <a:defRPr sz="1400" b="1" i="0" u="none" strike="noStrike" kern="1200" cap="none" spc="20" baseline="0">
                <a:solidFill>
                  <a:schemeClr val="dk1">
                    <a:lumMod val="50000"/>
                    <a:lumOff val="50000"/>
                  </a:schemeClr>
                </a:solidFill>
                <a:latin typeface="+mn-lt"/>
                <a:ea typeface="+mn-ea"/>
                <a:cs typeface="+mn-cs"/>
              </a:defRPr>
            </a:pPr>
            <a:r>
              <a:rPr lang="en-US" b="1"/>
              <a:t>New Customers acquired each month</a:t>
            </a:r>
          </a:p>
        </c:rich>
      </c:tx>
      <c:overlay val="0"/>
      <c:spPr>
        <a:noFill/>
        <a:ln>
          <a:noFill/>
        </a:ln>
        <a:effectLst/>
      </c:spPr>
      <c:txPr>
        <a:bodyPr rot="0" spcFirstLastPara="1" vertOverflow="ellipsis" vert="horz" wrap="square" anchor="ctr" anchorCtr="1"/>
        <a:lstStyle/>
        <a:p>
          <a:pPr>
            <a:defRPr sz="1400" b="1"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428840816624137E-2"/>
          <c:y val="0.13554027642565328"/>
          <c:w val="0.90905748683176324"/>
          <c:h val="0.70819417496393977"/>
        </c:manualLayout>
      </c:layout>
      <c:lineChart>
        <c:grouping val="standard"/>
        <c:varyColors val="0"/>
        <c:ser>
          <c:idx val="0"/>
          <c:order val="0"/>
          <c:tx>
            <c:strRef>
              <c:f>Sheet3!$C$246</c:f>
              <c:strCache>
                <c:ptCount val="1"/>
                <c:pt idx="0">
                  <c:v>Total</c:v>
                </c:pt>
              </c:strCache>
            </c:strRef>
          </c:tx>
          <c:spPr>
            <a:ln w="22225" cap="rnd" cmpd="sng" algn="ctr">
              <a:solidFill>
                <a:srgbClr val="E9A909"/>
              </a:solidFill>
              <a:round/>
            </a:ln>
            <a:effectLst/>
          </c:spPr>
          <c:marker>
            <c:symbol val="circle"/>
            <c:size val="4"/>
            <c:spPr>
              <a:solidFill>
                <a:srgbClr val="E9A909"/>
              </a:solidFill>
              <a:ln w="9525" cap="flat" cmpd="sng" algn="ctr">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Sheet3!$B$247:$B$258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Sheet3!$C$247:$C$258</c:f>
              <c:numCache>
                <c:formatCode>General</c:formatCode>
                <c:ptCount val="12"/>
                <c:pt idx="0">
                  <c:v>7638</c:v>
                </c:pt>
                <c:pt idx="1">
                  <c:v>7338</c:v>
                </c:pt>
                <c:pt idx="2">
                  <c:v>9112</c:v>
                </c:pt>
                <c:pt idx="3">
                  <c:v>7885</c:v>
                </c:pt>
                <c:pt idx="4">
                  <c:v>9836</c:v>
                </c:pt>
                <c:pt idx="5">
                  <c:v>9335</c:v>
                </c:pt>
                <c:pt idx="6">
                  <c:v>9437</c:v>
                </c:pt>
                <c:pt idx="7">
                  <c:v>10801</c:v>
                </c:pt>
                <c:pt idx="8">
                  <c:v>6229</c:v>
                </c:pt>
                <c:pt idx="9">
                  <c:v>6112</c:v>
                </c:pt>
                <c:pt idx="10">
                  <c:v>8076</c:v>
                </c:pt>
                <c:pt idx="11">
                  <c:v>6512</c:v>
                </c:pt>
              </c:numCache>
            </c:numRef>
          </c:val>
          <c:smooth val="0"/>
          <c:extLst>
            <c:ext xmlns:c16="http://schemas.microsoft.com/office/drawing/2014/chart" uri="{C3380CC4-5D6E-409C-BE32-E72D297353CC}">
              <c16:uniqueId val="{00000000-859B-4565-B78A-CE92CB857358}"/>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683238783"/>
        <c:axId val="1683239615"/>
      </c:lineChart>
      <c:catAx>
        <c:axId val="168323878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dk1">
                        <a:lumMod val="65000"/>
                        <a:lumOff val="35000"/>
                      </a:schemeClr>
                    </a:solidFill>
                    <a:latin typeface="+mn-lt"/>
                    <a:ea typeface="+mn-ea"/>
                    <a:cs typeface="+mn-cs"/>
                  </a:defRPr>
                </a:pPr>
                <a:r>
                  <a:rPr lang="en-IN" b="1"/>
                  <a:t>Month</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683239615"/>
        <c:crosses val="autoZero"/>
        <c:auto val="1"/>
        <c:lblAlgn val="ctr"/>
        <c:lblOffset val="100"/>
        <c:noMultiLvlLbl val="0"/>
      </c:catAx>
      <c:valAx>
        <c:axId val="1683239615"/>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dk1">
                        <a:lumMod val="65000"/>
                        <a:lumOff val="35000"/>
                      </a:schemeClr>
                    </a:solidFill>
                    <a:latin typeface="+mn-lt"/>
                    <a:ea typeface="+mn-ea"/>
                    <a:cs typeface="+mn-cs"/>
                  </a:defRPr>
                </a:pPr>
                <a:r>
                  <a:rPr lang="en-IN" b="1" dirty="0"/>
                  <a:t>Customer count</a:t>
                </a:r>
              </a:p>
            </c:rich>
          </c:tx>
          <c:layout>
            <c:manualLayout>
              <c:xMode val="edge"/>
              <c:yMode val="edge"/>
              <c:x val="0"/>
              <c:y val="0.3255085851367964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68323878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r>
              <a:rPr lang="en-IN" sz="1600" b="1" cap="none" spc="0" dirty="0">
                <a:ln w="0"/>
                <a:solidFill>
                  <a:schemeClr val="bg1"/>
                </a:solidFill>
                <a:effectLst>
                  <a:outerShdw blurRad="38100" dist="25400" dir="5400000" algn="ctr" rotWithShape="0">
                    <a:srgbClr val="6E747A">
                      <a:alpha val="43000"/>
                    </a:srgbClr>
                  </a:outerShdw>
                </a:effectLst>
                <a:latin typeface="Calibri Light" panose="020F0302020204030204" pitchFamily="34" charset="0"/>
                <a:cs typeface="Calibri Light" panose="020F0302020204030204" pitchFamily="34" charset="0"/>
              </a:rPr>
              <a:t>PARETO ANALYSIS</a:t>
            </a:r>
          </a:p>
        </c:rich>
      </c:tx>
      <c:overlay val="0"/>
      <c:spPr>
        <a:noFill/>
        <a:ln>
          <a:noFill/>
        </a:ln>
        <a:effectLst/>
      </c:spPr>
      <c:txPr>
        <a:bodyPr rot="0" spcFirstLastPara="1" vertOverflow="ellipsis" vert="horz" wrap="square" anchor="ctr" anchorCtr="1"/>
        <a:lstStyle/>
        <a:p>
          <a:pPr>
            <a:defRPr sz="160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endParaRPr lang="en-US"/>
        </a:p>
      </c:txPr>
    </c:title>
    <c:autoTitleDeleted val="0"/>
    <c:plotArea>
      <c:layout>
        <c:manualLayout>
          <c:layoutTarget val="inner"/>
          <c:xMode val="edge"/>
          <c:yMode val="edge"/>
          <c:x val="0.10761006917234611"/>
          <c:y val="0.15041478430376878"/>
          <c:w val="0.76329070464555815"/>
          <c:h val="0.38732444976950015"/>
        </c:manualLayout>
      </c:layout>
      <c:barChart>
        <c:barDir val="col"/>
        <c:grouping val="clustered"/>
        <c:varyColors val="0"/>
        <c:ser>
          <c:idx val="0"/>
          <c:order val="0"/>
          <c:tx>
            <c:strRef>
              <c:f>Sheet1!$G$39</c:f>
              <c:strCache>
                <c:ptCount val="1"/>
                <c:pt idx="0">
                  <c:v> Total_Revenue</c:v>
                </c:pt>
              </c:strCache>
            </c:strRef>
          </c:tx>
          <c:spPr>
            <a:pattFill prst="pct60">
              <a:fgClr>
                <a:srgbClr val="C2DCE0"/>
              </a:fgClr>
              <a:bgClr>
                <a:schemeClr val="bg1"/>
              </a:bgClr>
            </a:pattFill>
            <a:ln>
              <a:solidFill>
                <a:schemeClr val="tx1"/>
              </a:solidFill>
            </a:ln>
            <a:effectLst/>
          </c:spPr>
          <c:invertIfNegative val="0"/>
          <c:dLbls>
            <c:delete val="1"/>
          </c:dLbls>
          <c:cat>
            <c:strRef>
              <c:f>Sheet1!$F$40:$F$53</c:f>
              <c:strCache>
                <c:ptCount val="14"/>
                <c:pt idx="0">
                  <c:v>Toys &amp; Gifts</c:v>
                </c:pt>
                <c:pt idx="1">
                  <c:v>Home_Appliances</c:v>
                </c:pt>
                <c:pt idx="2">
                  <c:v>Baby</c:v>
                </c:pt>
                <c:pt idx="3">
                  <c:v>Food &amp; Beverages</c:v>
                </c:pt>
                <c:pt idx="4">
                  <c:v>Luggage_Accessories</c:v>
                </c:pt>
                <c:pt idx="5">
                  <c:v>Furniture</c:v>
                </c:pt>
                <c:pt idx="6">
                  <c:v>Computers &amp; Accessories</c:v>
                </c:pt>
                <c:pt idx="7">
                  <c:v>Construction_Tools</c:v>
                </c:pt>
                <c:pt idx="8">
                  <c:v>Auto</c:v>
                </c:pt>
                <c:pt idx="9">
                  <c:v>Stationery</c:v>
                </c:pt>
                <c:pt idx="10">
                  <c:v>Electronics</c:v>
                </c:pt>
                <c:pt idx="11">
                  <c:v>Pet_Shop</c:v>
                </c:pt>
                <c:pt idx="12">
                  <c:v>Fashion</c:v>
                </c:pt>
                <c:pt idx="13">
                  <c:v>Unknown</c:v>
                </c:pt>
              </c:strCache>
            </c:strRef>
          </c:cat>
          <c:val>
            <c:numRef>
              <c:f>Sheet1!$G$40:$G$53</c:f>
              <c:numCache>
                <c:formatCode>0.00,,\ "M"</c:formatCode>
                <c:ptCount val="14"/>
                <c:pt idx="0">
                  <c:v>2635924.9871706963</c:v>
                </c:pt>
                <c:pt idx="1">
                  <c:v>1790739.8115911484</c:v>
                </c:pt>
                <c:pt idx="2">
                  <c:v>1719088.7202682495</c:v>
                </c:pt>
                <c:pt idx="3">
                  <c:v>1647930.849609375</c:v>
                </c:pt>
                <c:pt idx="4">
                  <c:v>1644070.4800291061</c:v>
                </c:pt>
                <c:pt idx="5">
                  <c:v>1359748.91036129</c:v>
                </c:pt>
                <c:pt idx="6">
                  <c:v>1290661.5495071411</c:v>
                </c:pt>
                <c:pt idx="7">
                  <c:v>1101736.5103902817</c:v>
                </c:pt>
                <c:pt idx="8">
                  <c:v>685105.57023525238</c:v>
                </c:pt>
                <c:pt idx="9">
                  <c:v>679409.06985759735</c:v>
                </c:pt>
                <c:pt idx="10">
                  <c:v>548679.73034667969</c:v>
                </c:pt>
                <c:pt idx="11">
                  <c:v>252824.75026321411</c:v>
                </c:pt>
                <c:pt idx="12">
                  <c:v>243572.11994838715</c:v>
                </c:pt>
                <c:pt idx="13">
                  <c:v>213367.01047039032</c:v>
                </c:pt>
              </c:numCache>
            </c:numRef>
          </c:val>
          <c:extLst>
            <c:ext xmlns:c16="http://schemas.microsoft.com/office/drawing/2014/chart" uri="{C3380CC4-5D6E-409C-BE32-E72D297353CC}">
              <c16:uniqueId val="{00000000-8E1E-4AD8-B1FB-DB940FAC892C}"/>
            </c:ext>
          </c:extLst>
        </c:ser>
        <c:dLbls>
          <c:showLegendKey val="0"/>
          <c:showVal val="1"/>
          <c:showCatName val="0"/>
          <c:showSerName val="0"/>
          <c:showPercent val="0"/>
          <c:showBubbleSize val="0"/>
        </c:dLbls>
        <c:gapWidth val="0"/>
        <c:axId val="922210303"/>
        <c:axId val="922211263"/>
      </c:barChart>
      <c:lineChart>
        <c:grouping val="standard"/>
        <c:varyColors val="0"/>
        <c:ser>
          <c:idx val="1"/>
          <c:order val="1"/>
          <c:tx>
            <c:strRef>
              <c:f>Sheet1!$H$39</c:f>
              <c:strCache>
                <c:ptCount val="1"/>
                <c:pt idx="0">
                  <c:v>Cum % of Sale</c:v>
                </c:pt>
              </c:strCache>
            </c:strRef>
          </c:tx>
          <c:spPr>
            <a:ln w="28575" cap="rnd">
              <a:solidFill>
                <a:srgbClr val="F5A609"/>
              </a:solidFill>
              <a:round/>
            </a:ln>
            <a:effectLst/>
          </c:spPr>
          <c:marker>
            <c:symbol val="circle"/>
            <c:size val="5"/>
            <c:spPr>
              <a:noFill/>
              <a:ln w="9525">
                <a:noFill/>
              </a:ln>
              <a:effectLst/>
            </c:spPr>
          </c:marker>
          <c:dPt>
            <c:idx val="7"/>
            <c:marker>
              <c:symbol val="circle"/>
              <c:size val="5"/>
              <c:spPr>
                <a:noFill/>
                <a:ln w="9525">
                  <a:noFill/>
                </a:ln>
                <a:effectLst/>
              </c:spPr>
            </c:marker>
            <c:bubble3D val="0"/>
            <c:extLst>
              <c:ext xmlns:c16="http://schemas.microsoft.com/office/drawing/2014/chart" uri="{C3380CC4-5D6E-409C-BE32-E72D297353CC}">
                <c16:uniqueId val="{00000001-8E1E-4AD8-B1FB-DB940FAC892C}"/>
              </c:ext>
            </c:extLst>
          </c:dPt>
          <c:dLbls>
            <c:delete val="1"/>
          </c:dLbls>
          <c:cat>
            <c:strRef>
              <c:f>Sheet1!$F$40:$F$53</c:f>
              <c:strCache>
                <c:ptCount val="14"/>
                <c:pt idx="0">
                  <c:v>Toys &amp; Gifts</c:v>
                </c:pt>
                <c:pt idx="1">
                  <c:v>Home_Appliances</c:v>
                </c:pt>
                <c:pt idx="2">
                  <c:v>Baby</c:v>
                </c:pt>
                <c:pt idx="3">
                  <c:v>Food &amp; Beverages</c:v>
                </c:pt>
                <c:pt idx="4">
                  <c:v>Luggage_Accessories</c:v>
                </c:pt>
                <c:pt idx="5">
                  <c:v>Furniture</c:v>
                </c:pt>
                <c:pt idx="6">
                  <c:v>Computers &amp; Accessories</c:v>
                </c:pt>
                <c:pt idx="7">
                  <c:v>Construction_Tools</c:v>
                </c:pt>
                <c:pt idx="8">
                  <c:v>Auto</c:v>
                </c:pt>
                <c:pt idx="9">
                  <c:v>Stationery</c:v>
                </c:pt>
                <c:pt idx="10">
                  <c:v>Electronics</c:v>
                </c:pt>
                <c:pt idx="11">
                  <c:v>Pet_Shop</c:v>
                </c:pt>
                <c:pt idx="12">
                  <c:v>Fashion</c:v>
                </c:pt>
                <c:pt idx="13">
                  <c:v>Unknown</c:v>
                </c:pt>
              </c:strCache>
            </c:strRef>
          </c:cat>
          <c:val>
            <c:numRef>
              <c:f>Sheet1!$H$40:$H$53</c:f>
              <c:numCache>
                <c:formatCode>0.00%</c:formatCode>
                <c:ptCount val="14"/>
                <c:pt idx="0">
                  <c:v>0.16669501756759428</c:v>
                </c:pt>
                <c:pt idx="1">
                  <c:v>0.27994080635333041</c:v>
                </c:pt>
                <c:pt idx="2">
                  <c:v>0.38865540400694409</c:v>
                </c:pt>
                <c:pt idx="3">
                  <c:v>0.49287000163882516</c:v>
                </c:pt>
                <c:pt idx="4">
                  <c:v>0.59684047078520974</c:v>
                </c:pt>
                <c:pt idx="5">
                  <c:v>0.68283053863743803</c:v>
                </c:pt>
                <c:pt idx="6">
                  <c:v>0.76445154481783095</c:v>
                </c:pt>
                <c:pt idx="7">
                  <c:v>0.83412499449801147</c:v>
                </c:pt>
                <c:pt idx="8">
                  <c:v>0.87745084239651483</c:v>
                </c:pt>
                <c:pt idx="9">
                  <c:v>0.9204164455099243</c:v>
                </c:pt>
                <c:pt idx="10">
                  <c:v>0.9551147687680891</c:v>
                </c:pt>
                <c:pt idx="11">
                  <c:v>0.97110332170179214</c:v>
                </c:pt>
                <c:pt idx="12">
                  <c:v>0.98650674137852334</c:v>
                </c:pt>
                <c:pt idx="13">
                  <c:v>1</c:v>
                </c:pt>
              </c:numCache>
            </c:numRef>
          </c:val>
          <c:smooth val="0"/>
          <c:extLst>
            <c:ext xmlns:c16="http://schemas.microsoft.com/office/drawing/2014/chart" uri="{C3380CC4-5D6E-409C-BE32-E72D297353CC}">
              <c16:uniqueId val="{00000002-8E1E-4AD8-B1FB-DB940FAC892C}"/>
            </c:ext>
          </c:extLst>
        </c:ser>
        <c:dLbls>
          <c:showLegendKey val="0"/>
          <c:showVal val="1"/>
          <c:showCatName val="0"/>
          <c:showSerName val="0"/>
          <c:showPercent val="0"/>
          <c:showBubbleSize val="0"/>
        </c:dLbls>
        <c:marker val="1"/>
        <c:smooth val="0"/>
        <c:axId val="110981200"/>
        <c:axId val="1453521503"/>
      </c:lineChart>
      <c:catAx>
        <c:axId val="922210303"/>
        <c:scaling>
          <c:orientation val="minMax"/>
        </c:scaling>
        <c:delete val="0"/>
        <c:axPos val="b"/>
        <c:title>
          <c:tx>
            <c:rich>
              <a:bodyPr rot="0" spcFirstLastPara="1" vertOverflow="ellipsis" vert="horz" wrap="square" anchor="ctr" anchorCtr="1"/>
              <a:lstStyle/>
              <a:p>
                <a:pPr>
                  <a:defRPr sz="120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r>
                  <a:rPr lang="en-IN" sz="1200" b="1" cap="none" spc="0" dirty="0">
                    <a:ln w="0"/>
                    <a:solidFill>
                      <a:schemeClr val="bg1"/>
                    </a:solidFill>
                    <a:effectLst>
                      <a:outerShdw blurRad="38100" dist="25400" dir="5400000" algn="ctr" rotWithShape="0">
                        <a:srgbClr val="6E747A">
                          <a:alpha val="43000"/>
                        </a:srgbClr>
                      </a:outerShdw>
                    </a:effectLst>
                    <a:latin typeface="Calibri Light" panose="020F0302020204030204" pitchFamily="34" charset="0"/>
                    <a:cs typeface="Calibri Light" panose="020F0302020204030204" pitchFamily="34" charset="0"/>
                  </a:rPr>
                  <a:t>Category</a:t>
                </a:r>
              </a:p>
            </c:rich>
          </c:tx>
          <c:overlay val="0"/>
          <c:spPr>
            <a:noFill/>
            <a:ln>
              <a:noFill/>
            </a:ln>
            <a:effectLst/>
          </c:spPr>
          <c:txPr>
            <a:bodyPr rot="0" spcFirstLastPara="1" vertOverflow="ellipsis" vert="horz" wrap="square" anchor="ctr" anchorCtr="1"/>
            <a:lstStyle/>
            <a:p>
              <a:pPr>
                <a:defRPr sz="120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crossAx val="922211263"/>
        <c:crosses val="autoZero"/>
        <c:auto val="1"/>
        <c:lblAlgn val="ctr"/>
        <c:lblOffset val="100"/>
        <c:noMultiLvlLbl val="0"/>
      </c:catAx>
      <c:valAx>
        <c:axId val="922211263"/>
        <c:scaling>
          <c:orientation val="minMax"/>
        </c:scaling>
        <c:delete val="0"/>
        <c:axPos val="l"/>
        <c:title>
          <c:tx>
            <c:rich>
              <a:bodyPr rot="-5400000" spcFirstLastPara="1" vertOverflow="ellipsis" vert="horz" wrap="square" anchor="ctr" anchorCtr="1"/>
              <a:lstStyle/>
              <a:p>
                <a:pPr>
                  <a:defRPr sz="133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r>
                  <a:rPr lang="en-IN" b="1" cap="none" spc="0" dirty="0">
                    <a:ln w="0"/>
                    <a:solidFill>
                      <a:schemeClr val="bg1"/>
                    </a:solidFill>
                    <a:effectLst>
                      <a:outerShdw blurRad="38100" dist="25400" dir="5400000" algn="ctr" rotWithShape="0">
                        <a:srgbClr val="6E747A">
                          <a:alpha val="43000"/>
                        </a:srgbClr>
                      </a:outerShdw>
                    </a:effectLst>
                    <a:latin typeface="Calibri Light" panose="020F0302020204030204" pitchFamily="34" charset="0"/>
                    <a:cs typeface="Calibri Light" panose="020F0302020204030204" pitchFamily="34" charset="0"/>
                  </a:rPr>
                  <a:t>Revenue</a:t>
                </a:r>
              </a:p>
            </c:rich>
          </c:tx>
          <c:overlay val="0"/>
          <c:spPr>
            <a:noFill/>
            <a:ln>
              <a:noFill/>
            </a:ln>
            <a:effectLst/>
          </c:spPr>
          <c:txPr>
            <a:bodyPr rot="-5400000" spcFirstLastPara="1" vertOverflow="ellipsis" vert="horz" wrap="square" anchor="ctr" anchorCtr="1"/>
            <a:lstStyle/>
            <a:p>
              <a:pPr>
                <a:defRPr sz="133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endParaRPr lang="en-US"/>
            </a:p>
          </c:txPr>
        </c:title>
        <c:numFmt formatCode="0.00,,\ &quot;M&quot;" sourceLinked="1"/>
        <c:majorTickMark val="out"/>
        <c:minorTickMark val="none"/>
        <c:tickLblPos val="nextTo"/>
        <c:spPr>
          <a:noFill/>
          <a:ln>
            <a:solidFill>
              <a:srgbClr val="C2DCE0"/>
            </a:solidFill>
          </a:ln>
          <a:effectLst/>
        </c:spPr>
        <c:txPr>
          <a:bodyPr rot="-60000000" spcFirstLastPara="1" vertOverflow="ellipsis" vert="horz" wrap="square" anchor="ctr" anchorCtr="1"/>
          <a:lstStyle/>
          <a:p>
            <a:pPr>
              <a:defRPr sz="1197" b="0"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crossAx val="922210303"/>
        <c:crosses val="autoZero"/>
        <c:crossBetween val="between"/>
      </c:valAx>
      <c:valAx>
        <c:axId val="1453521503"/>
        <c:scaling>
          <c:orientation val="minMax"/>
        </c:scaling>
        <c:delete val="0"/>
        <c:axPos val="r"/>
        <c:title>
          <c:tx>
            <c:rich>
              <a:bodyPr rot="-5400000" spcFirstLastPara="1" vertOverflow="ellipsis" vert="horz" wrap="square" anchor="ctr" anchorCtr="1"/>
              <a:lstStyle/>
              <a:p>
                <a:pPr>
                  <a:defRPr sz="133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r>
                  <a:rPr lang="en-IN" b="1" cap="none" spc="0">
                    <a:ln w="0"/>
                    <a:solidFill>
                      <a:schemeClr val="bg1"/>
                    </a:solidFill>
                    <a:effectLst>
                      <a:outerShdw blurRad="38100" dist="25400" dir="5400000" algn="ctr" rotWithShape="0">
                        <a:srgbClr val="6E747A">
                          <a:alpha val="43000"/>
                        </a:srgbClr>
                      </a:outerShdw>
                    </a:effectLst>
                    <a:latin typeface="Calibri Light" panose="020F0302020204030204" pitchFamily="34" charset="0"/>
                    <a:cs typeface="Calibri Light" panose="020F0302020204030204" pitchFamily="34" charset="0"/>
                  </a:rPr>
                  <a:t>Cumulative % Sale</a:t>
                </a:r>
              </a:p>
            </c:rich>
          </c:tx>
          <c:layout>
            <c:manualLayout>
              <c:xMode val="edge"/>
              <c:yMode val="edge"/>
              <c:x val="0.95996335234518748"/>
              <c:y val="0.19339590656563435"/>
            </c:manualLayout>
          </c:layout>
          <c:overlay val="0"/>
          <c:spPr>
            <a:noFill/>
            <a:ln>
              <a:noFill/>
            </a:ln>
            <a:effectLst/>
          </c:spPr>
          <c:txPr>
            <a:bodyPr rot="-5400000" spcFirstLastPara="1" vertOverflow="ellipsis" vert="horz" wrap="square" anchor="ctr" anchorCtr="1"/>
            <a:lstStyle/>
            <a:p>
              <a:pPr>
                <a:defRPr sz="1330" b="1" i="0" u="none" strike="noStrike" kern="1200" cap="none" spc="0" baseline="0">
                  <a:ln w="0"/>
                  <a:solidFill>
                    <a:schemeClr val="bg1"/>
                  </a:solidFill>
                  <a:effectLst>
                    <a:outerShdw blurRad="38100" dist="25400" dir="5400000" algn="ctr" rotWithShape="0">
                      <a:srgbClr val="6E747A">
                        <a:alpha val="43000"/>
                      </a:srgbClr>
                    </a:outerShdw>
                  </a:effectLst>
                  <a:latin typeface="Calibri Light" panose="020F0302020204030204" pitchFamily="34" charset="0"/>
                  <a:ea typeface="+mn-ea"/>
                  <a:cs typeface="Calibri Light" panose="020F0302020204030204" pitchFamily="34" charset="0"/>
                </a:defRPr>
              </a:pPr>
              <a:endParaRPr lang="en-US"/>
            </a:p>
          </c:txPr>
        </c:title>
        <c:numFmt formatCode="0.00%" sourceLinked="1"/>
        <c:majorTickMark val="out"/>
        <c:minorTickMark val="none"/>
        <c:tickLblPos val="nextTo"/>
        <c:spPr>
          <a:noFill/>
          <a:ln>
            <a:solidFill>
              <a:srgbClr val="C2DCE0"/>
            </a:solidFill>
          </a:ln>
          <a:effectLst/>
        </c:spPr>
        <c:txPr>
          <a:bodyPr rot="-60000000" spcFirstLastPara="1" vertOverflow="ellipsis" vert="horz" wrap="square" anchor="ctr" anchorCtr="1"/>
          <a:lstStyle/>
          <a:p>
            <a:pPr>
              <a:defRPr sz="1197" b="0" i="0" u="none" strike="noStrike" kern="1200" cap="none" spc="0" baseline="0">
                <a:ln w="0"/>
                <a:solidFill>
                  <a:schemeClr val="accent1"/>
                </a:solidFill>
                <a:effectLst>
                  <a:outerShdw blurRad="38100" dist="25400" dir="5400000" algn="ctr" rotWithShape="0">
                    <a:srgbClr val="6E747A">
                      <a:alpha val="43000"/>
                    </a:srgbClr>
                  </a:outerShdw>
                </a:effectLst>
                <a:latin typeface="+mn-lt"/>
                <a:ea typeface="+mn-ea"/>
                <a:cs typeface="+mn-cs"/>
              </a:defRPr>
            </a:pPr>
            <a:endParaRPr lang="en-US"/>
          </a:p>
        </c:txPr>
        <c:crossAx val="110981200"/>
        <c:crosses val="max"/>
        <c:crossBetween val="between"/>
      </c:valAx>
      <c:catAx>
        <c:axId val="110981200"/>
        <c:scaling>
          <c:orientation val="minMax"/>
        </c:scaling>
        <c:delete val="1"/>
        <c:axPos val="b"/>
        <c:numFmt formatCode="General" sourceLinked="1"/>
        <c:majorTickMark val="none"/>
        <c:minorTickMark val="none"/>
        <c:tickLblPos val="nextTo"/>
        <c:crossAx val="14535215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67B4"/>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[orderfinal.xlsx]Sheet5!PivotTable8</c:name>
    <c:fmtId val="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t>Category Penetration Analysis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096678004006895"/>
          <c:y val="0.14376742333731582"/>
          <c:w val="0.86733696749444777"/>
          <c:h val="0.40723431076491784"/>
        </c:manualLayout>
      </c:layout>
      <c:bar3DChart>
        <c:barDir val="col"/>
        <c:grouping val="clustered"/>
        <c:varyColors val="0"/>
        <c:ser>
          <c:idx val="0"/>
          <c:order val="0"/>
          <c:tx>
            <c:strRef>
              <c:f>Sheet5!$C$138</c:f>
              <c:strCache>
                <c:ptCount val="1"/>
                <c:pt idx="0">
                  <c:v>Total</c:v>
                </c:pt>
              </c:strCache>
            </c:strRef>
          </c:tx>
          <c:spPr>
            <a:solidFill>
              <a:srgbClr val="0070C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Sheet5!$B$139:$B$153</c:f>
              <c:strCache>
                <c:ptCount val="14"/>
                <c:pt idx="0">
                  <c:v>Toys &amp; Gifts</c:v>
                </c:pt>
                <c:pt idx="1">
                  <c:v>Baby</c:v>
                </c:pt>
                <c:pt idx="2">
                  <c:v>Home_Appliances</c:v>
                </c:pt>
                <c:pt idx="3">
                  <c:v>Food &amp; Beverages</c:v>
                </c:pt>
                <c:pt idx="4">
                  <c:v>Luggage_Accessories</c:v>
                </c:pt>
                <c:pt idx="5">
                  <c:v>Furniture</c:v>
                </c:pt>
                <c:pt idx="6">
                  <c:v>Computers &amp; Accessories</c:v>
                </c:pt>
                <c:pt idx="7">
                  <c:v>Stationery</c:v>
                </c:pt>
                <c:pt idx="8">
                  <c:v>Construction_Tools</c:v>
                </c:pt>
                <c:pt idx="9">
                  <c:v>Auto</c:v>
                </c:pt>
                <c:pt idx="10">
                  <c:v>Electronics</c:v>
                </c:pt>
                <c:pt idx="11">
                  <c:v>Fashion</c:v>
                </c:pt>
                <c:pt idx="12">
                  <c:v>Pet_Shop</c:v>
                </c:pt>
                <c:pt idx="13">
                  <c:v>#N/A</c:v>
                </c:pt>
              </c:strCache>
            </c:strRef>
          </c:cat>
          <c:val>
            <c:numRef>
              <c:f>Sheet5!$C$139:$C$153</c:f>
              <c:numCache>
                <c:formatCode>0.00%</c:formatCode>
                <c:ptCount val="14"/>
                <c:pt idx="0">
                  <c:v>0.15244608849413629</c:v>
                </c:pt>
                <c:pt idx="1">
                  <c:v>0.12470274994410682</c:v>
                </c:pt>
                <c:pt idx="2">
                  <c:v>0.11683705615739517</c:v>
                </c:pt>
                <c:pt idx="3">
                  <c:v>0.10429666063697893</c:v>
                </c:pt>
                <c:pt idx="4">
                  <c:v>0.10016056584215768</c:v>
                </c:pt>
                <c:pt idx="5">
                  <c:v>8.372797300867868E-2</c:v>
                </c:pt>
                <c:pt idx="6">
                  <c:v>6.963273104205199E-2</c:v>
                </c:pt>
                <c:pt idx="7">
                  <c:v>6.6655149285583623E-2</c:v>
                </c:pt>
                <c:pt idx="8">
                  <c:v>5.3291599764232436E-2</c:v>
                </c:pt>
                <c:pt idx="9">
                  <c:v>3.954187923009695E-2</c:v>
                </c:pt>
                <c:pt idx="10">
                  <c:v>3.9399605699071159E-2</c:v>
                </c:pt>
                <c:pt idx="11">
                  <c:v>2.4399910570923354E-2</c:v>
                </c:pt>
                <c:pt idx="12">
                  <c:v>1.7306558809780288E-2</c:v>
                </c:pt>
                <c:pt idx="13">
                  <c:v>1.4928558362634906E-2</c:v>
                </c:pt>
              </c:numCache>
            </c:numRef>
          </c:val>
          <c:extLst>
            <c:ext xmlns:c16="http://schemas.microsoft.com/office/drawing/2014/chart" uri="{C3380CC4-5D6E-409C-BE32-E72D297353CC}">
              <c16:uniqueId val="{00000000-B4C5-408B-856E-43D949A209DC}"/>
            </c:ext>
          </c:extLst>
        </c:ser>
        <c:dLbls>
          <c:showLegendKey val="0"/>
          <c:showVal val="1"/>
          <c:showCatName val="0"/>
          <c:showSerName val="0"/>
          <c:showPercent val="0"/>
          <c:showBubbleSize val="0"/>
        </c:dLbls>
        <c:gapWidth val="150"/>
        <c:shape val="box"/>
        <c:axId val="646315871"/>
        <c:axId val="646310463"/>
        <c:axId val="0"/>
      </c:bar3DChart>
      <c:catAx>
        <c:axId val="6463158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310463"/>
        <c:crosses val="autoZero"/>
        <c:auto val="1"/>
        <c:lblAlgn val="ctr"/>
        <c:lblOffset val="100"/>
        <c:noMultiLvlLbl val="0"/>
      </c:catAx>
      <c:valAx>
        <c:axId val="6463104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Penetration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315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[orderfinal.xlsx]Sheet8!PivotTable2</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dirty="0">
                <a:effectLst/>
              </a:rPr>
              <a:t>Top 5 Categories sold with all categories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Sheet8!$F$3</c:f>
              <c:strCache>
                <c:ptCount val="1"/>
                <c:pt idx="0">
                  <c:v>Total</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Sheet8!$E$4:$E$50</c:f>
              <c:multiLvlStrCache>
                <c:ptCount val="41"/>
                <c:lvl>
                  <c:pt idx="0">
                    <c:v>Furniture</c:v>
                  </c:pt>
                  <c:pt idx="1">
                    <c:v>Home_Appliances</c:v>
                  </c:pt>
                  <c:pt idx="2">
                    <c:v>Construction_Tools</c:v>
                  </c:pt>
                  <c:pt idx="3">
                    <c:v>Toys &amp; Gifts</c:v>
                  </c:pt>
                  <c:pt idx="4">
                    <c:v>Food &amp; Beverages</c:v>
                  </c:pt>
                  <c:pt idx="5">
                    <c:v>Luggage_Accessories</c:v>
                  </c:pt>
                  <c:pt idx="6">
                    <c:v>Fashion</c:v>
                  </c:pt>
                  <c:pt idx="7">
                    <c:v>Electronics</c:v>
                  </c:pt>
                  <c:pt idx="8">
                    <c:v>Computers &amp; Accessories</c:v>
                  </c:pt>
                  <c:pt idx="9">
                    <c:v>Pet_Shop</c:v>
                  </c:pt>
                  <c:pt idx="10">
                    <c:v>Home_Appliances</c:v>
                  </c:pt>
                  <c:pt idx="11">
                    <c:v>Toys &amp; Gifts</c:v>
                  </c:pt>
                  <c:pt idx="12">
                    <c:v>Luggage_Accessories</c:v>
                  </c:pt>
                  <c:pt idx="13">
                    <c:v>Stationery</c:v>
                  </c:pt>
                  <c:pt idx="14">
                    <c:v>Pet_Shop</c:v>
                  </c:pt>
                  <c:pt idx="15">
                    <c:v>Home_Appliances</c:v>
                  </c:pt>
                  <c:pt idx="16">
                    <c:v>Baby</c:v>
                  </c:pt>
                  <c:pt idx="17">
                    <c:v>Fashion</c:v>
                  </c:pt>
                  <c:pt idx="18">
                    <c:v>Construction_Tools</c:v>
                  </c:pt>
                  <c:pt idx="19">
                    <c:v>Luggage_Accessories</c:v>
                  </c:pt>
                  <c:pt idx="20">
                    <c:v>Pet_Shop</c:v>
                  </c:pt>
                  <c:pt idx="21">
                    <c:v>Furniture</c:v>
                  </c:pt>
                  <c:pt idx="22">
                    <c:v>Computers &amp; Accessories</c:v>
                  </c:pt>
                  <c:pt idx="23">
                    <c:v>Toys &amp; Gifts</c:v>
                  </c:pt>
                  <c:pt idx="24">
                    <c:v>Stationery</c:v>
                  </c:pt>
                  <c:pt idx="25">
                    <c:v>Electronics</c:v>
                  </c:pt>
                  <c:pt idx="26">
                    <c:v>Food &amp; Beverages</c:v>
                  </c:pt>
                  <c:pt idx="27">
                    <c:v>Auto</c:v>
                  </c:pt>
                  <c:pt idx="28">
                    <c:v>Furniture</c:v>
                  </c:pt>
                  <c:pt idx="29">
                    <c:v>Toys &amp; Gifts</c:v>
                  </c:pt>
                  <c:pt idx="30">
                    <c:v>Home_Appliances</c:v>
                  </c:pt>
                  <c:pt idx="31">
                    <c:v>Stationery</c:v>
                  </c:pt>
                  <c:pt idx="32">
                    <c:v>Food &amp; Beverages</c:v>
                  </c:pt>
                  <c:pt idx="33">
                    <c:v>Luggage_Accessories</c:v>
                  </c:pt>
                  <c:pt idx="34">
                    <c:v>Pet_Shop</c:v>
                  </c:pt>
                  <c:pt idx="35">
                    <c:v>Luggage_Accessories</c:v>
                  </c:pt>
                  <c:pt idx="36">
                    <c:v>Toys &amp; Gifts</c:v>
                  </c:pt>
                  <c:pt idx="37">
                    <c:v>Home_Appliances</c:v>
                  </c:pt>
                  <c:pt idx="38">
                    <c:v>Stationery</c:v>
                  </c:pt>
                  <c:pt idx="39">
                    <c:v>Furniture</c:v>
                  </c:pt>
                  <c:pt idx="40">
                    <c:v>Pet_Shop</c:v>
                  </c:pt>
                </c:lvl>
                <c:lvl>
                  <c:pt idx="0">
                    <c:v>Baby</c:v>
                  </c:pt>
                  <c:pt idx="10">
                    <c:v>Furniture</c:v>
                  </c:pt>
                  <c:pt idx="15">
                    <c:v>#N/A</c:v>
                  </c:pt>
                  <c:pt idx="28">
                    <c:v>Construction_Tools</c:v>
                  </c:pt>
                  <c:pt idx="35">
                    <c:v>Food &amp; Beverages</c:v>
                  </c:pt>
                </c:lvl>
              </c:multiLvlStrCache>
            </c:multiLvlStrRef>
          </c:cat>
          <c:val>
            <c:numRef>
              <c:f>Sheet8!$F$4:$F$50</c:f>
              <c:numCache>
                <c:formatCode>General</c:formatCode>
                <c:ptCount val="41"/>
                <c:pt idx="0">
                  <c:v>132</c:v>
                </c:pt>
                <c:pt idx="1">
                  <c:v>100</c:v>
                </c:pt>
                <c:pt idx="2">
                  <c:v>41</c:v>
                </c:pt>
                <c:pt idx="3">
                  <c:v>30</c:v>
                </c:pt>
                <c:pt idx="4">
                  <c:v>19</c:v>
                </c:pt>
                <c:pt idx="5">
                  <c:v>12</c:v>
                </c:pt>
                <c:pt idx="6">
                  <c:v>6</c:v>
                </c:pt>
                <c:pt idx="7">
                  <c:v>3</c:v>
                </c:pt>
                <c:pt idx="8">
                  <c:v>1</c:v>
                </c:pt>
                <c:pt idx="9">
                  <c:v>1</c:v>
                </c:pt>
                <c:pt idx="10">
                  <c:v>80</c:v>
                </c:pt>
                <c:pt idx="11">
                  <c:v>24</c:v>
                </c:pt>
                <c:pt idx="12">
                  <c:v>11</c:v>
                </c:pt>
                <c:pt idx="13">
                  <c:v>2</c:v>
                </c:pt>
                <c:pt idx="14">
                  <c:v>1</c:v>
                </c:pt>
                <c:pt idx="15">
                  <c:v>15</c:v>
                </c:pt>
                <c:pt idx="16">
                  <c:v>13</c:v>
                </c:pt>
                <c:pt idx="17">
                  <c:v>13</c:v>
                </c:pt>
                <c:pt idx="18">
                  <c:v>9</c:v>
                </c:pt>
                <c:pt idx="19">
                  <c:v>7</c:v>
                </c:pt>
                <c:pt idx="20">
                  <c:v>6</c:v>
                </c:pt>
                <c:pt idx="21">
                  <c:v>6</c:v>
                </c:pt>
                <c:pt idx="22">
                  <c:v>4</c:v>
                </c:pt>
                <c:pt idx="23">
                  <c:v>4</c:v>
                </c:pt>
                <c:pt idx="24">
                  <c:v>3</c:v>
                </c:pt>
                <c:pt idx="25">
                  <c:v>2</c:v>
                </c:pt>
                <c:pt idx="26">
                  <c:v>2</c:v>
                </c:pt>
                <c:pt idx="27">
                  <c:v>1</c:v>
                </c:pt>
                <c:pt idx="28">
                  <c:v>25</c:v>
                </c:pt>
                <c:pt idx="29">
                  <c:v>17</c:v>
                </c:pt>
                <c:pt idx="30">
                  <c:v>16</c:v>
                </c:pt>
                <c:pt idx="31">
                  <c:v>9</c:v>
                </c:pt>
                <c:pt idx="32">
                  <c:v>7</c:v>
                </c:pt>
                <c:pt idx="33">
                  <c:v>4</c:v>
                </c:pt>
                <c:pt idx="34">
                  <c:v>2</c:v>
                </c:pt>
                <c:pt idx="35">
                  <c:v>25</c:v>
                </c:pt>
                <c:pt idx="36">
                  <c:v>21</c:v>
                </c:pt>
                <c:pt idx="37">
                  <c:v>9</c:v>
                </c:pt>
                <c:pt idx="38">
                  <c:v>8</c:v>
                </c:pt>
                <c:pt idx="39">
                  <c:v>4</c:v>
                </c:pt>
                <c:pt idx="40">
                  <c:v>3</c:v>
                </c:pt>
              </c:numCache>
            </c:numRef>
          </c:val>
          <c:extLst>
            <c:ext xmlns:c16="http://schemas.microsoft.com/office/drawing/2014/chart" uri="{C3380CC4-5D6E-409C-BE32-E72D297353CC}">
              <c16:uniqueId val="{00000000-02E6-4419-B740-B2E0838A4741}"/>
            </c:ext>
          </c:extLst>
        </c:ser>
        <c:dLbls>
          <c:dLblPos val="outEnd"/>
          <c:showLegendKey val="0"/>
          <c:showVal val="1"/>
          <c:showCatName val="0"/>
          <c:showSerName val="0"/>
          <c:showPercent val="0"/>
          <c:showBubbleSize val="0"/>
        </c:dLbls>
        <c:gapWidth val="219"/>
        <c:overlap val="-27"/>
        <c:axId val="1755118191"/>
        <c:axId val="1755143983"/>
      </c:barChart>
      <c:catAx>
        <c:axId val="17551181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Category</a:t>
                </a:r>
              </a:p>
            </c:rich>
          </c:tx>
          <c:layout>
            <c:manualLayout>
              <c:xMode val="edge"/>
              <c:yMode val="edge"/>
              <c:x val="0.46400045023885511"/>
              <c:y val="0.905092592592592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5143983"/>
        <c:crosses val="autoZero"/>
        <c:auto val="1"/>
        <c:lblAlgn val="ctr"/>
        <c:lblOffset val="100"/>
        <c:noMultiLvlLbl val="0"/>
      </c:catAx>
      <c:valAx>
        <c:axId val="17551439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Orders 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51181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[orderfinal.xlsx]Sheet7!PivotTable27</c:name>
    <c:fmtId val="10"/>
  </c:pivotSource>
  <c:chart>
    <c:title>
      <c:tx>
        <c:rich>
          <a:bodyPr rot="0" spcFirstLastPara="1" vertOverflow="ellipsis" vert="horz" wrap="square" anchor="ctr" anchorCtr="1"/>
          <a:lstStyle/>
          <a:p>
            <a:pPr>
              <a:defRPr sz="1400" b="1" i="0" u="none" strike="noStrike" kern="1200" cap="none" spc="0" normalizeH="0" baseline="0">
                <a:solidFill>
                  <a:schemeClr val="dk1">
                    <a:lumMod val="50000"/>
                    <a:lumOff val="50000"/>
                  </a:schemeClr>
                </a:solidFill>
                <a:latin typeface="+mj-lt"/>
                <a:ea typeface="+mj-ea"/>
                <a:cs typeface="+mj-cs"/>
              </a:defRPr>
            </a:pPr>
            <a:r>
              <a:rPr lang="en-IN" sz="1400"/>
              <a:t>MONTH-WISE REVENUE &amp; PROFIT%</a:t>
            </a:r>
          </a:p>
        </c:rich>
      </c:tx>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Sheet7!$B$26</c:f>
              <c:strCache>
                <c:ptCount val="1"/>
                <c:pt idx="0">
                  <c:v>Revenue</c:v>
                </c:pt>
              </c:strCache>
            </c:strRef>
          </c:tx>
          <c:spPr>
            <a:solidFill>
              <a:srgbClr val="0070C0"/>
            </a:solidFill>
            <a:ln>
              <a:noFill/>
            </a:ln>
            <a:effectLst/>
          </c:spPr>
          <c:invertIfNegative val="0"/>
          <c:cat>
            <c:strRef>
              <c:f>Sheet7!$A$27:$A$38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Sheet7!$B$27:$B$38</c:f>
              <c:numCache>
                <c:formatCode>General</c:formatCode>
                <c:ptCount val="12"/>
                <c:pt idx="0">
                  <c:v>1171800.8500000001</c:v>
                </c:pt>
                <c:pt idx="1">
                  <c:v>1128080.31</c:v>
                </c:pt>
                <c:pt idx="2">
                  <c:v>1470749.13</c:v>
                </c:pt>
                <c:pt idx="3">
                  <c:v>1318061.3700000001</c:v>
                </c:pt>
                <c:pt idx="4">
                  <c:v>1608857.98</c:v>
                </c:pt>
                <c:pt idx="5">
                  <c:v>1550686.56</c:v>
                </c:pt>
                <c:pt idx="6">
                  <c:v>1498339.49</c:v>
                </c:pt>
                <c:pt idx="7">
                  <c:v>1694562.3</c:v>
                </c:pt>
                <c:pt idx="8">
                  <c:v>1007083.19</c:v>
                </c:pt>
                <c:pt idx="9">
                  <c:v>1012028.22</c:v>
                </c:pt>
                <c:pt idx="10">
                  <c:v>1321280.27</c:v>
                </c:pt>
                <c:pt idx="11">
                  <c:v>1031330.4</c:v>
                </c:pt>
              </c:numCache>
            </c:numRef>
          </c:val>
          <c:extLst>
            <c:ext xmlns:c16="http://schemas.microsoft.com/office/drawing/2014/chart" uri="{C3380CC4-5D6E-409C-BE32-E72D297353CC}">
              <c16:uniqueId val="{00000000-47C3-40DE-85F4-5A6A27334C88}"/>
            </c:ext>
          </c:extLst>
        </c:ser>
        <c:dLbls>
          <c:showLegendKey val="0"/>
          <c:showVal val="0"/>
          <c:showCatName val="0"/>
          <c:showSerName val="0"/>
          <c:showPercent val="0"/>
          <c:showBubbleSize val="0"/>
        </c:dLbls>
        <c:gapWidth val="247"/>
        <c:axId val="1764265808"/>
        <c:axId val="1764274960"/>
      </c:barChart>
      <c:lineChart>
        <c:grouping val="standard"/>
        <c:varyColors val="0"/>
        <c:ser>
          <c:idx val="1"/>
          <c:order val="1"/>
          <c:tx>
            <c:strRef>
              <c:f>Sheet7!$C$26</c:f>
              <c:strCache>
                <c:ptCount val="1"/>
                <c:pt idx="0">
                  <c:v>Profit%</c:v>
                </c:pt>
              </c:strCache>
            </c:strRef>
          </c:tx>
          <c:spPr>
            <a:ln w="22225" cap="rnd">
              <a:solidFill>
                <a:srgbClr val="F5A609"/>
              </a:solidFill>
              <a:round/>
            </a:ln>
            <a:effectLst/>
          </c:spPr>
          <c:marker>
            <c:symbol val="circle"/>
            <c:size val="6"/>
            <c:spPr>
              <a:solidFill>
                <a:schemeClr val="lt1"/>
              </a:solidFill>
              <a:ln w="15875">
                <a:solidFill>
                  <a:schemeClr val="accent2"/>
                </a:solidFill>
                <a:round/>
              </a:ln>
              <a:effectLst/>
            </c:spPr>
          </c:marker>
          <c:cat>
            <c:strRef>
              <c:f>Sheet7!$A$27:$A$38</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Sheet7!$C$27:$C$38</c:f>
              <c:numCache>
                <c:formatCode>0.00%</c:formatCode>
                <c:ptCount val="12"/>
                <c:pt idx="0">
                  <c:v>7.4521570471050541E-2</c:v>
                </c:pt>
                <c:pt idx="1">
                  <c:v>7.2735649084551893E-2</c:v>
                </c:pt>
                <c:pt idx="2">
                  <c:v>9.5672284291673348E-2</c:v>
                </c:pt>
                <c:pt idx="3">
                  <c:v>8.1177090723567602E-2</c:v>
                </c:pt>
                <c:pt idx="4">
                  <c:v>9.7890606988267778E-2</c:v>
                </c:pt>
                <c:pt idx="5">
                  <c:v>9.9283134690193425E-2</c:v>
                </c:pt>
                <c:pt idx="6">
                  <c:v>9.8347886791946254E-2</c:v>
                </c:pt>
                <c:pt idx="7">
                  <c:v>0.108028190134123</c:v>
                </c:pt>
                <c:pt idx="8">
                  <c:v>6.2756772648886835E-2</c:v>
                </c:pt>
                <c:pt idx="9">
                  <c:v>6.2849121866435459E-2</c:v>
                </c:pt>
                <c:pt idx="10">
                  <c:v>8.2164050443184644E-2</c:v>
                </c:pt>
                <c:pt idx="11">
                  <c:v>6.457364186613751E-2</c:v>
                </c:pt>
              </c:numCache>
            </c:numRef>
          </c:val>
          <c:smooth val="0"/>
          <c:extLst>
            <c:ext xmlns:c16="http://schemas.microsoft.com/office/drawing/2014/chart" uri="{C3380CC4-5D6E-409C-BE32-E72D297353CC}">
              <c16:uniqueId val="{00000001-47C3-40DE-85F4-5A6A27334C88}"/>
            </c:ext>
          </c:extLst>
        </c:ser>
        <c:dLbls>
          <c:showLegendKey val="0"/>
          <c:showVal val="0"/>
          <c:showCatName val="0"/>
          <c:showSerName val="0"/>
          <c:showPercent val="0"/>
          <c:showBubbleSize val="0"/>
        </c:dLbls>
        <c:marker val="1"/>
        <c:smooth val="0"/>
        <c:axId val="379277680"/>
        <c:axId val="379275184"/>
      </c:lineChart>
      <c:catAx>
        <c:axId val="176426580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64274960"/>
        <c:crosses val="autoZero"/>
        <c:auto val="1"/>
        <c:lblAlgn val="ctr"/>
        <c:lblOffset val="100"/>
        <c:noMultiLvlLbl val="0"/>
      </c:catAx>
      <c:valAx>
        <c:axId val="176427496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64265808"/>
        <c:crosses val="autoZero"/>
        <c:crossBetween val="between"/>
      </c:valAx>
      <c:valAx>
        <c:axId val="379275184"/>
        <c:scaling>
          <c:orientation val="minMax"/>
        </c:scaling>
        <c:delete val="0"/>
        <c:axPos val="r"/>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Profit%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79277680"/>
        <c:crosses val="max"/>
        <c:crossBetween val="between"/>
      </c:valAx>
      <c:catAx>
        <c:axId val="379277680"/>
        <c:scaling>
          <c:orientation val="minMax"/>
        </c:scaling>
        <c:delete val="1"/>
        <c:axPos val="b"/>
        <c:numFmt formatCode="General" sourceLinked="1"/>
        <c:majorTickMark val="out"/>
        <c:minorTickMark val="none"/>
        <c:tickLblPos val="nextTo"/>
        <c:crossAx val="379275184"/>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[orderfinal.xlsx]Sheet3!PivotTable3</c:name>
    <c:fmtId val="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Yearly-Monthly Revenue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pPr>
            <a:solidFill>
              <a:schemeClr val="accent1">
                <a:alpha val="85000"/>
              </a:schemeClr>
            </a:solidFill>
            <a:ln>
              <a:noFill/>
            </a:ln>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1"/>
          <c:showCatName val="0"/>
          <c:showSerName val="0"/>
          <c:showPercent val="0"/>
          <c:showBubbleSize val="0"/>
          <c:extLst>
            <c:ext xmlns:c15="http://schemas.microsoft.com/office/drawing/2012/chart" uri="{CE6537A1-D6FC-4f65-9D91-7224C49458BB}"/>
          </c:extLst>
        </c:dLbl>
      </c:pivotFmt>
      <c:pivotFmt>
        <c:idx val="2"/>
        <c:dLbl>
          <c:idx val="0"/>
          <c:showLegendKey val="0"/>
          <c:showVal val="1"/>
          <c:showCatName val="0"/>
          <c:showSerName val="0"/>
          <c:showPercent val="0"/>
          <c:showBubbleSize val="0"/>
          <c:extLst>
            <c:ext xmlns:c15="http://schemas.microsoft.com/office/drawing/2012/chart" uri="{CE6537A1-D6FC-4f65-9D91-7224C49458BB}"/>
          </c:extLst>
        </c:dLbl>
      </c:pivotFmt>
      <c:pivotFmt>
        <c:idx val="3"/>
        <c:dLbl>
          <c:idx val="0"/>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1"/>
          <c:showCatName val="0"/>
          <c:showSerName val="0"/>
          <c:showPercent val="0"/>
          <c:showBubbleSize val="0"/>
          <c:extLst>
            <c:ext xmlns:c15="http://schemas.microsoft.com/office/drawing/2012/chart" uri="{CE6537A1-D6FC-4f65-9D91-7224C49458BB}"/>
          </c:extLst>
        </c:dLbl>
      </c:pivotFmt>
      <c:pivotFmt>
        <c:idx val="5"/>
        <c:dLbl>
          <c:idx val="0"/>
          <c:showLegendKey val="0"/>
          <c:showVal val="1"/>
          <c:showCatName val="0"/>
          <c:showSerName val="0"/>
          <c:showPercent val="0"/>
          <c:showBubbleSize val="0"/>
          <c:extLst>
            <c:ext xmlns:c15="http://schemas.microsoft.com/office/drawing/2012/chart" uri="{CE6537A1-D6FC-4f65-9D91-7224C49458BB}"/>
          </c:extLst>
        </c:dLbl>
      </c:pivotFmt>
      <c:pivotFmt>
        <c:idx val="6"/>
        <c:dLbl>
          <c:idx val="0"/>
          <c:showLegendKey val="0"/>
          <c:showVal val="1"/>
          <c:showCatName val="0"/>
          <c:showSerName val="0"/>
          <c:showPercent val="0"/>
          <c:showBubbleSize val="0"/>
          <c:extLst>
            <c:ext xmlns:c15="http://schemas.microsoft.com/office/drawing/2012/chart" uri="{CE6537A1-D6FC-4f65-9D91-7224C49458BB}"/>
          </c:extLst>
        </c:dLbl>
      </c:pivotFmt>
      <c:pivotFmt>
        <c:idx val="7"/>
        <c:dLbl>
          <c:idx val="0"/>
          <c:showLegendKey val="0"/>
          <c:showVal val="1"/>
          <c:showCatName val="0"/>
          <c:showSerName val="0"/>
          <c:showPercent val="0"/>
          <c:showBubbleSize val="0"/>
          <c:extLst>
            <c:ext xmlns:c15="http://schemas.microsoft.com/office/drawing/2012/chart" uri="{CE6537A1-D6FC-4f65-9D91-7224C49458BB}"/>
          </c:extLst>
        </c:dLbl>
      </c:pivotFmt>
      <c:pivotFmt>
        <c:idx val="8"/>
        <c:dLbl>
          <c:idx val="0"/>
          <c:showLegendKey val="0"/>
          <c:showVal val="1"/>
          <c:showCatName val="0"/>
          <c:showSerName val="0"/>
          <c:showPercent val="0"/>
          <c:showBubbleSize val="0"/>
          <c:extLst>
            <c:ext xmlns:c15="http://schemas.microsoft.com/office/drawing/2012/chart" uri="{CE6537A1-D6FC-4f65-9D91-7224C49458BB}"/>
          </c:extLst>
        </c:dLbl>
      </c:pivotFmt>
      <c:pivotFmt>
        <c:idx val="9"/>
        <c:dLbl>
          <c:idx val="0"/>
          <c:showLegendKey val="0"/>
          <c:showVal val="1"/>
          <c:showCatName val="0"/>
          <c:showSerName val="0"/>
          <c:showPercent val="0"/>
          <c:showBubbleSize val="0"/>
          <c:extLst>
            <c:ext xmlns:c15="http://schemas.microsoft.com/office/drawing/2012/chart" uri="{CE6537A1-D6FC-4f65-9D91-7224C49458BB}"/>
          </c:extLst>
        </c:dLbl>
      </c:pivotFmt>
      <c:pivotFmt>
        <c:idx val="10"/>
        <c:dLbl>
          <c:idx val="0"/>
          <c:showLegendKey val="0"/>
          <c:showVal val="1"/>
          <c:showCatName val="0"/>
          <c:showSerName val="0"/>
          <c:showPercent val="0"/>
          <c:showBubbleSize val="0"/>
          <c:extLst>
            <c:ext xmlns:c15="http://schemas.microsoft.com/office/drawing/2012/chart" uri="{CE6537A1-D6FC-4f65-9D91-7224C49458BB}"/>
          </c:extLst>
        </c:dLbl>
      </c:pivotFmt>
      <c:pivotFmt>
        <c:idx val="11"/>
        <c:dLbl>
          <c:idx val="0"/>
          <c:showLegendKey val="0"/>
          <c:showVal val="1"/>
          <c:showCatName val="0"/>
          <c:showSerName val="0"/>
          <c:showPercent val="0"/>
          <c:showBubbleSize val="0"/>
          <c:extLst>
            <c:ext xmlns:c15="http://schemas.microsoft.com/office/drawing/2012/chart" uri="{CE6537A1-D6FC-4f65-9D91-7224C49458BB}"/>
          </c:extLst>
        </c:dLbl>
      </c:pivotFmt>
      <c:pivotFmt>
        <c:idx val="12"/>
        <c:dLbl>
          <c:idx val="0"/>
          <c:showLegendKey val="0"/>
          <c:showVal val="1"/>
          <c:showCatName val="0"/>
          <c:showSerName val="0"/>
          <c:showPercent val="0"/>
          <c:showBubbleSize val="0"/>
          <c:extLst>
            <c:ext xmlns:c15="http://schemas.microsoft.com/office/drawing/2012/chart" uri="{CE6537A1-D6FC-4f65-9D91-7224C49458BB}"/>
          </c:extLst>
        </c:dLbl>
      </c:pivotFmt>
      <c:pivotFmt>
        <c:idx val="13"/>
        <c:dLbl>
          <c:idx val="0"/>
          <c:showLegendKey val="0"/>
          <c:showVal val="1"/>
          <c:showCatName val="0"/>
          <c:showSerName val="0"/>
          <c:showPercent val="0"/>
          <c:showBubbleSize val="0"/>
          <c:extLst>
            <c:ext xmlns:c15="http://schemas.microsoft.com/office/drawing/2012/chart" uri="{CE6537A1-D6FC-4f65-9D91-7224C49458BB}"/>
          </c:extLst>
        </c:dLbl>
      </c:pivotFmt>
      <c:pivotFmt>
        <c:idx val="14"/>
        <c:dLbl>
          <c:idx val="0"/>
          <c:layout>
            <c:manualLayout>
              <c:x val="1.8226002430133656E-2"/>
              <c:y val="-4.2437781360066642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dLbl>
          <c:idx val="0"/>
          <c:layout>
            <c:manualLayout>
              <c:x val="4.0502227622519239E-3"/>
              <c:y val="4.629629629629629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dLbl>
          <c:idx val="0"/>
          <c:layout>
            <c:manualLayout>
              <c:x val="2.0251113811259247E-3"/>
              <c:y val="-3.703703703703707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dLbl>
          <c:idx val="0"/>
          <c:layout>
            <c:manualLayout>
              <c:x val="0"/>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dLbl>
          <c:idx val="0"/>
          <c:layout>
            <c:manualLayout>
              <c:x val="8.1004455245038479E-3"/>
              <c:y val="-3.240722513852439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4.8136897529364113E-2"/>
                  <c:h val="6.4745552639253412E-2"/>
                </c:manualLayout>
              </c15:layout>
            </c:ext>
          </c:extLst>
        </c:dLbl>
      </c:pivotFmt>
      <c:pivotFmt>
        <c:idx val="19"/>
        <c:dLbl>
          <c:idx val="0"/>
          <c:layout>
            <c:manualLayout>
              <c:x val="-1.8563306548753331E-17"/>
              <c:y val="-3.240740740740740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dLbl>
          <c:idx val="0"/>
          <c:layout>
            <c:manualLayout>
              <c:x val="6.0753341433778859E-3"/>
              <c:y val="-3.240740740740740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dLbl>
          <c:idx val="0"/>
          <c:layout>
            <c:manualLayout>
              <c:x val="0"/>
              <c:y val="-3.240740740740748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dLbl>
          <c:idx val="0"/>
          <c:layout>
            <c:manualLayout>
              <c:x val="2.025111381125962E-3"/>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dLbl>
          <c:idx val="0"/>
          <c:layout>
            <c:manualLayout>
              <c:x val="0"/>
              <c:y val="-4.166666666666670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dLbl>
          <c:idx val="0"/>
          <c:layout>
            <c:manualLayout>
              <c:x val="-7.4253226195013323E-17"/>
              <c:y val="-4.166666666666670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dLbl>
          <c:idx val="0"/>
          <c:layout>
            <c:manualLayout>
              <c:x val="1.2150668286755623E-2"/>
              <c:y val="-1.851851851851860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numFmt formatCode="0.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numFmt formatCode="0.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numFmt formatCode="0.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Sheet3!$C$153</c:f>
              <c:strCache>
                <c:ptCount val="1"/>
                <c:pt idx="0">
                  <c:v>Total</c:v>
                </c:pt>
              </c:strCache>
            </c:strRef>
          </c:tx>
          <c:spPr>
            <a:solidFill>
              <a:srgbClr val="0070C0"/>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0"/>
              <c:layout>
                <c:manualLayout>
                  <c:x val="1.4739717480237037E-3"/>
                  <c:y val="-3.87457042052541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02C-4AEF-B16B-DBBD376ADCC8}"/>
                </c:ext>
              </c:extLst>
            </c:dLbl>
            <c:dLbl>
              <c:idx val="2"/>
              <c:layout>
                <c:manualLayout>
                  <c:x val="-8.8438304881423031E-3"/>
                  <c:y val="-3.52233674593218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2C-4AEF-B16B-DBBD376ADCC8}"/>
                </c:ext>
              </c:extLst>
            </c:dLbl>
            <c:dLbl>
              <c:idx val="3"/>
              <c:layout>
                <c:manualLayout>
                  <c:x val="0"/>
                  <c:y val="-2.46563572215253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02C-4AEF-B16B-DBBD376ADCC8}"/>
                </c:ext>
              </c:extLst>
            </c:dLbl>
            <c:dLbl>
              <c:idx val="5"/>
              <c:layout>
                <c:manualLayout>
                  <c:x val="-1.179177398418976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02C-4AEF-B16B-DBBD376ADCC8}"/>
                </c:ext>
              </c:extLst>
            </c:dLbl>
            <c:dLbl>
              <c:idx val="9"/>
              <c:layout>
                <c:manualLayout>
                  <c:x val="-8.8438304881423031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02C-4AEF-B16B-DBBD376ADCC8}"/>
                </c:ext>
              </c:extLst>
            </c:dLbl>
            <c:dLbl>
              <c:idx val="11"/>
              <c:layout>
                <c:manualLayout>
                  <c:x val="-5.4045006428343532E-17"/>
                  <c:y val="-7.04467349186437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02C-4AEF-B16B-DBBD376ADCC8}"/>
                </c:ext>
              </c:extLst>
            </c:dLbl>
            <c:dLbl>
              <c:idx val="12"/>
              <c:layout>
                <c:manualLayout>
                  <c:x val="-1.1791773984189739E-2"/>
                  <c:y val="-3.17010307133896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02C-4AEF-B16B-DBBD376ADCC8}"/>
                </c:ext>
              </c:extLst>
            </c:dLbl>
            <c:dLbl>
              <c:idx val="14"/>
              <c:layout>
                <c:manualLayout>
                  <c:x val="0"/>
                  <c:y val="-2.8178693967457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02C-4AEF-B16B-DBBD376ADCC8}"/>
                </c:ext>
              </c:extLst>
            </c:dLbl>
            <c:dLbl>
              <c:idx val="21"/>
              <c:layout>
                <c:manualLayout>
                  <c:x val="-4.42191524407126E-3"/>
                  <c:y val="-1.40893469837287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02C-4AEF-B16B-DBBD376ADCC8}"/>
                </c:ext>
              </c:extLst>
            </c:dLbl>
            <c:dLbl>
              <c:idx val="27"/>
              <c:layout>
                <c:manualLayout>
                  <c:x val="-1.4739717480238253E-3"/>
                  <c:y val="-2.8178693967457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02C-4AEF-B16B-DBBD376ADCC8}"/>
                </c:ext>
              </c:extLst>
            </c:dLbl>
            <c:numFmt formatCode="0.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Sheet3!$B$154:$B$185</c:f>
              <c:multiLvlStrCache>
                <c:ptCount val="29"/>
                <c:lvl>
                  <c:pt idx="0">
                    <c:v>Aug</c:v>
                  </c:pt>
                  <c:pt idx="1">
                    <c:v>Sep</c:v>
                  </c:pt>
                  <c:pt idx="2">
                    <c:v>Oct</c:v>
                  </c:pt>
                  <c:pt idx="3">
                    <c:v>Nov</c:v>
                  </c:pt>
                  <c:pt idx="4">
                    <c:v>Dec</c:v>
                  </c:pt>
                  <c:pt idx="5">
                    <c:v>Jan</c:v>
                  </c:pt>
                  <c:pt idx="6">
                    <c:v>Feb</c:v>
                  </c:pt>
                  <c:pt idx="7">
                    <c:v>Mar</c:v>
                  </c:pt>
                  <c:pt idx="8">
                    <c:v>Apr</c:v>
                  </c:pt>
                  <c:pt idx="9">
                    <c:v>May</c:v>
                  </c:pt>
                  <c:pt idx="10">
                    <c:v>Jun</c:v>
                  </c:pt>
                  <c:pt idx="11">
                    <c:v>Jul</c:v>
                  </c:pt>
                  <c:pt idx="12">
                    <c:v>Aug</c:v>
                  </c:pt>
                  <c:pt idx="13">
                    <c:v>Sep</c:v>
                  </c:pt>
                  <c:pt idx="14">
                    <c:v>Oct</c:v>
                  </c:pt>
                  <c:pt idx="15">
                    <c:v>Nov</c:v>
                  </c:pt>
                  <c:pt idx="16">
                    <c:v>Dec</c:v>
                  </c:pt>
                  <c:pt idx="17">
                    <c:v>Jan</c:v>
                  </c:pt>
                  <c:pt idx="18">
                    <c:v>Feb</c:v>
                  </c:pt>
                  <c:pt idx="19">
                    <c:v>Mar</c:v>
                  </c:pt>
                  <c:pt idx="20">
                    <c:v>Apr</c:v>
                  </c:pt>
                  <c:pt idx="21">
                    <c:v>May</c:v>
                  </c:pt>
                  <c:pt idx="22">
                    <c:v>Jun</c:v>
                  </c:pt>
                  <c:pt idx="23">
                    <c:v>Jul</c:v>
                  </c:pt>
                  <c:pt idx="24">
                    <c:v>Aug</c:v>
                  </c:pt>
                  <c:pt idx="25">
                    <c:v>Sep</c:v>
                  </c:pt>
                  <c:pt idx="26">
                    <c:v>Oct</c:v>
                  </c:pt>
                  <c:pt idx="27">
                    <c:v>Nov</c:v>
                  </c:pt>
                  <c:pt idx="28">
                    <c:v>Dec</c:v>
                  </c:pt>
                </c:lvl>
                <c:lvl>
                  <c:pt idx="0">
                    <c:v>2021</c:v>
                  </c:pt>
                  <c:pt idx="5">
                    <c:v>2022</c:v>
                  </c:pt>
                  <c:pt idx="17">
                    <c:v>2023</c:v>
                  </c:pt>
                </c:lvl>
              </c:multiLvlStrCache>
            </c:multiLvlStrRef>
          </c:cat>
          <c:val>
            <c:numRef>
              <c:f>Sheet3!$C$154:$C$185</c:f>
              <c:numCache>
                <c:formatCode>General</c:formatCode>
                <c:ptCount val="29"/>
                <c:pt idx="0">
                  <c:v>1102.3800000000001</c:v>
                </c:pt>
                <c:pt idx="1">
                  <c:v>1864</c:v>
                </c:pt>
                <c:pt idx="2">
                  <c:v>39420.94</c:v>
                </c:pt>
                <c:pt idx="3">
                  <c:v>8152.17</c:v>
                </c:pt>
                <c:pt idx="4">
                  <c:v>5784.16</c:v>
                </c:pt>
                <c:pt idx="5">
                  <c:v>261773.46</c:v>
                </c:pt>
                <c:pt idx="6">
                  <c:v>280291.84999999998</c:v>
                </c:pt>
                <c:pt idx="7">
                  <c:v>506532.66</c:v>
                </c:pt>
                <c:pt idx="8">
                  <c:v>442323.85</c:v>
                </c:pt>
                <c:pt idx="9">
                  <c:v>595271.71</c:v>
                </c:pt>
                <c:pt idx="10">
                  <c:v>573751.71</c:v>
                </c:pt>
                <c:pt idx="11">
                  <c:v>607440.63</c:v>
                </c:pt>
                <c:pt idx="12">
                  <c:v>655821.39</c:v>
                </c:pt>
                <c:pt idx="13">
                  <c:v>658985.02</c:v>
                </c:pt>
                <c:pt idx="14">
                  <c:v>675407.1</c:v>
                </c:pt>
                <c:pt idx="15">
                  <c:v>995804.24</c:v>
                </c:pt>
                <c:pt idx="16">
                  <c:v>734408.5</c:v>
                </c:pt>
                <c:pt idx="17">
                  <c:v>910027.39</c:v>
                </c:pt>
                <c:pt idx="18">
                  <c:v>847788.46</c:v>
                </c:pt>
                <c:pt idx="19">
                  <c:v>964216.47</c:v>
                </c:pt>
                <c:pt idx="20">
                  <c:v>875737.52</c:v>
                </c:pt>
                <c:pt idx="21">
                  <c:v>1013586.27</c:v>
                </c:pt>
                <c:pt idx="22">
                  <c:v>976934.85</c:v>
                </c:pt>
                <c:pt idx="23">
                  <c:v>890898.86</c:v>
                </c:pt>
                <c:pt idx="24">
                  <c:v>1037638.53</c:v>
                </c:pt>
                <c:pt idx="25">
                  <c:v>346234.17</c:v>
                </c:pt>
                <c:pt idx="26">
                  <c:v>297200.18</c:v>
                </c:pt>
                <c:pt idx="27">
                  <c:v>317323.86</c:v>
                </c:pt>
                <c:pt idx="28">
                  <c:v>291137.74</c:v>
                </c:pt>
              </c:numCache>
            </c:numRef>
          </c:val>
          <c:extLst>
            <c:ext xmlns:c16="http://schemas.microsoft.com/office/drawing/2014/chart" uri="{C3380CC4-5D6E-409C-BE32-E72D297353CC}">
              <c16:uniqueId val="{00000000-202C-4AEF-B16B-DBBD376ADCC8}"/>
            </c:ext>
          </c:extLst>
        </c:ser>
        <c:dLbls>
          <c:showLegendKey val="0"/>
          <c:showVal val="1"/>
          <c:showCatName val="0"/>
          <c:showSerName val="0"/>
          <c:showPercent val="0"/>
          <c:showBubbleSize val="0"/>
        </c:dLbls>
        <c:gapWidth val="65"/>
        <c:shape val="box"/>
        <c:axId val="647477647"/>
        <c:axId val="647472239"/>
        <c:axId val="0"/>
      </c:bar3DChart>
      <c:catAx>
        <c:axId val="64747764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647472239"/>
        <c:crosses val="autoZero"/>
        <c:auto val="1"/>
        <c:lblAlgn val="ctr"/>
        <c:lblOffset val="100"/>
        <c:noMultiLvlLbl val="0"/>
      </c:catAx>
      <c:valAx>
        <c:axId val="6474722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647477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[orderfinal.xlsx]Sheet3!PivotTable9</c:name>
    <c:fmtId val="16"/>
  </c:pivotSource>
  <c:chart>
    <c:title>
      <c:tx>
        <c:rich>
          <a:bodyPr rot="0" spcFirstLastPara="1" vertOverflow="ellipsis" vert="horz" wrap="square" anchor="ctr" anchorCtr="1"/>
          <a:lstStyle/>
          <a:p>
            <a:pPr>
              <a:defRPr sz="1400" b="1" i="0" u="none" strike="noStrike" kern="1200" cap="all" spc="150" baseline="0">
                <a:solidFill>
                  <a:schemeClr val="bg2">
                    <a:lumMod val="65000"/>
                    <a:lumOff val="35000"/>
                  </a:schemeClr>
                </a:solidFill>
                <a:latin typeface="+mn-lt"/>
                <a:ea typeface="+mn-ea"/>
                <a:cs typeface="+mn-cs"/>
              </a:defRPr>
            </a:pPr>
            <a:r>
              <a:rPr lang="en-IN" sz="1400">
                <a:solidFill>
                  <a:schemeClr val="bg2">
                    <a:lumMod val="65000"/>
                    <a:lumOff val="35000"/>
                  </a:schemeClr>
                </a:solidFill>
              </a:rPr>
              <a:t>Year-Month wise Relation of Discount &amp; Revenue</a:t>
            </a:r>
          </a:p>
        </c:rich>
      </c:tx>
      <c:overlay val="0"/>
      <c:spPr>
        <a:noFill/>
        <a:ln>
          <a:noFill/>
        </a:ln>
        <a:effectLst/>
      </c:spPr>
      <c:txPr>
        <a:bodyPr rot="0" spcFirstLastPara="1" vertOverflow="ellipsis" vert="horz" wrap="square" anchor="ctr" anchorCtr="1"/>
        <a:lstStyle/>
        <a:p>
          <a:pPr>
            <a:defRPr sz="1400" b="1" i="0" u="none" strike="noStrike" kern="1200" cap="all" spc="150" baseline="0">
              <a:solidFill>
                <a:schemeClr val="bg2">
                  <a:lumMod val="65000"/>
                  <a:lumOff val="35000"/>
                </a:schemeClr>
              </a:solidFill>
              <a:latin typeface="+mn-lt"/>
              <a:ea typeface="+mn-ea"/>
              <a:cs typeface="+mn-cs"/>
            </a:defRPr>
          </a:pPr>
          <a:endParaRPr lang="en-US"/>
        </a:p>
      </c:txPr>
    </c:title>
    <c:autoTitleDeleted val="0"/>
    <c:pivotFmts>
      <c:pivotFmt>
        <c:idx val="0"/>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pattFill prst="narHorz">
            <a:fgClr>
              <a:schemeClr val="accent1"/>
            </a:fgClr>
            <a:bgClr>
              <a:schemeClr val="accent1">
                <a:lumMod val="20000"/>
                <a:lumOff val="80000"/>
              </a:schemeClr>
            </a:bgClr>
          </a:pattFill>
          <a:ln w="28575" cap="rnd">
            <a:solidFill>
              <a:schemeClr val="accent1"/>
            </a:solidFill>
            <a:round/>
          </a:ln>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Sheet3!$C$297</c:f>
              <c:strCache>
                <c:ptCount val="1"/>
                <c:pt idx="0">
                  <c:v>Total Discount</c:v>
                </c:pt>
              </c:strCache>
            </c:strRef>
          </c:tx>
          <c:spPr>
            <a:ln w="28575" cap="rnd">
              <a:solidFill>
                <a:srgbClr val="F87F06"/>
              </a:solidFill>
              <a:round/>
            </a:ln>
            <a:effectLst/>
          </c:spPr>
          <c:marker>
            <c:symbol val="circle"/>
            <c:size val="6"/>
            <c:spPr>
              <a:solidFill>
                <a:srgbClr val="F87F06"/>
              </a:solidFill>
              <a:ln>
                <a:noFill/>
              </a:ln>
              <a:effectLst/>
            </c:spPr>
          </c:marker>
          <c:cat>
            <c:multiLvlStrRef>
              <c:f>Sheet3!$B$298:$B$330</c:f>
              <c:multiLvlStrCache>
                <c:ptCount val="29"/>
                <c:lvl>
                  <c:pt idx="0">
                    <c:v>Aug</c:v>
                  </c:pt>
                  <c:pt idx="1">
                    <c:v>Sep</c:v>
                  </c:pt>
                  <c:pt idx="2">
                    <c:v>Oct</c:v>
                  </c:pt>
                  <c:pt idx="3">
                    <c:v>Nov</c:v>
                  </c:pt>
                  <c:pt idx="4">
                    <c:v>Dec</c:v>
                  </c:pt>
                  <c:pt idx="5">
                    <c:v>Jan</c:v>
                  </c:pt>
                  <c:pt idx="6">
                    <c:v>Feb</c:v>
                  </c:pt>
                  <c:pt idx="7">
                    <c:v>Mar</c:v>
                  </c:pt>
                  <c:pt idx="8">
                    <c:v>Apr</c:v>
                  </c:pt>
                  <c:pt idx="9">
                    <c:v>May</c:v>
                  </c:pt>
                  <c:pt idx="10">
                    <c:v>Jun</c:v>
                  </c:pt>
                  <c:pt idx="11">
                    <c:v>Jul</c:v>
                  </c:pt>
                  <c:pt idx="12">
                    <c:v>Aug</c:v>
                  </c:pt>
                  <c:pt idx="13">
                    <c:v>Sep</c:v>
                  </c:pt>
                  <c:pt idx="14">
                    <c:v>Oct</c:v>
                  </c:pt>
                  <c:pt idx="15">
                    <c:v>Nov</c:v>
                  </c:pt>
                  <c:pt idx="16">
                    <c:v>Dec</c:v>
                  </c:pt>
                  <c:pt idx="17">
                    <c:v>Jan</c:v>
                  </c:pt>
                  <c:pt idx="18">
                    <c:v>Feb</c:v>
                  </c:pt>
                  <c:pt idx="19">
                    <c:v>Mar</c:v>
                  </c:pt>
                  <c:pt idx="20">
                    <c:v>Apr</c:v>
                  </c:pt>
                  <c:pt idx="21">
                    <c:v>May</c:v>
                  </c:pt>
                  <c:pt idx="22">
                    <c:v>Jun</c:v>
                  </c:pt>
                  <c:pt idx="23">
                    <c:v>Jul</c:v>
                  </c:pt>
                  <c:pt idx="24">
                    <c:v>Aug</c:v>
                  </c:pt>
                  <c:pt idx="25">
                    <c:v>Sep</c:v>
                  </c:pt>
                  <c:pt idx="26">
                    <c:v>Oct</c:v>
                  </c:pt>
                  <c:pt idx="27">
                    <c:v>Nov</c:v>
                  </c:pt>
                  <c:pt idx="28">
                    <c:v>Dec</c:v>
                  </c:pt>
                </c:lvl>
                <c:lvl>
                  <c:pt idx="0">
                    <c:v>2021</c:v>
                  </c:pt>
                  <c:pt idx="5">
                    <c:v>2022</c:v>
                  </c:pt>
                  <c:pt idx="17">
                    <c:v>2023</c:v>
                  </c:pt>
                </c:lvl>
              </c:multiLvlStrCache>
            </c:multiLvlStrRef>
          </c:cat>
          <c:val>
            <c:numRef>
              <c:f>Sheet3!$C$298:$C$330</c:f>
              <c:numCache>
                <c:formatCode>General</c:formatCode>
                <c:ptCount val="29"/>
                <c:pt idx="0">
                  <c:v>59</c:v>
                </c:pt>
                <c:pt idx="1">
                  <c:v>28</c:v>
                </c:pt>
                <c:pt idx="2">
                  <c:v>1062</c:v>
                </c:pt>
                <c:pt idx="3">
                  <c:v>292</c:v>
                </c:pt>
                <c:pt idx="4">
                  <c:v>154</c:v>
                </c:pt>
                <c:pt idx="5">
                  <c:v>8582</c:v>
                </c:pt>
                <c:pt idx="6">
                  <c:v>8705</c:v>
                </c:pt>
                <c:pt idx="7">
                  <c:v>15013</c:v>
                </c:pt>
                <c:pt idx="8">
                  <c:v>13250</c:v>
                </c:pt>
                <c:pt idx="9">
                  <c:v>18010</c:v>
                </c:pt>
                <c:pt idx="10">
                  <c:v>17696</c:v>
                </c:pt>
                <c:pt idx="11">
                  <c:v>19813</c:v>
                </c:pt>
                <c:pt idx="12">
                  <c:v>20153</c:v>
                </c:pt>
                <c:pt idx="13">
                  <c:v>21258</c:v>
                </c:pt>
                <c:pt idx="14">
                  <c:v>21666</c:v>
                </c:pt>
                <c:pt idx="15">
                  <c:v>30991</c:v>
                </c:pt>
                <c:pt idx="16">
                  <c:v>23839</c:v>
                </c:pt>
                <c:pt idx="17">
                  <c:v>29443</c:v>
                </c:pt>
                <c:pt idx="18">
                  <c:v>28646</c:v>
                </c:pt>
                <c:pt idx="19">
                  <c:v>32885</c:v>
                </c:pt>
                <c:pt idx="20">
                  <c:v>27450</c:v>
                </c:pt>
                <c:pt idx="21">
                  <c:v>30019</c:v>
                </c:pt>
                <c:pt idx="22">
                  <c:v>33929</c:v>
                </c:pt>
                <c:pt idx="23">
                  <c:v>30611</c:v>
                </c:pt>
                <c:pt idx="24">
                  <c:v>35703</c:v>
                </c:pt>
                <c:pt idx="25">
                  <c:v>11817</c:v>
                </c:pt>
                <c:pt idx="26">
                  <c:v>9559</c:v>
                </c:pt>
                <c:pt idx="27">
                  <c:v>9952</c:v>
                </c:pt>
                <c:pt idx="28">
                  <c:v>10196</c:v>
                </c:pt>
              </c:numCache>
            </c:numRef>
          </c:val>
          <c:smooth val="0"/>
          <c:extLst>
            <c:ext xmlns:c16="http://schemas.microsoft.com/office/drawing/2014/chart" uri="{C3380CC4-5D6E-409C-BE32-E72D297353CC}">
              <c16:uniqueId val="{00000000-FBD7-47B9-ABC4-8AF79A4CAE33}"/>
            </c:ext>
          </c:extLst>
        </c:ser>
        <c:dLbls>
          <c:showLegendKey val="0"/>
          <c:showVal val="0"/>
          <c:showCatName val="0"/>
          <c:showSerName val="0"/>
          <c:showPercent val="0"/>
          <c:showBubbleSize val="0"/>
        </c:dLbls>
        <c:marker val="1"/>
        <c:smooth val="0"/>
        <c:axId val="36033440"/>
        <c:axId val="36038016"/>
      </c:lineChart>
      <c:lineChart>
        <c:grouping val="standard"/>
        <c:varyColors val="0"/>
        <c:ser>
          <c:idx val="1"/>
          <c:order val="1"/>
          <c:tx>
            <c:strRef>
              <c:f>Sheet3!$D$297</c:f>
              <c:strCache>
                <c:ptCount val="1"/>
                <c:pt idx="0">
                  <c:v>Revenue%</c:v>
                </c:pt>
              </c:strCache>
            </c:strRef>
          </c:tx>
          <c:spPr>
            <a:ln w="28575" cap="rnd">
              <a:solidFill>
                <a:srgbClr val="0067B4"/>
              </a:solidFill>
              <a:round/>
            </a:ln>
            <a:effectLst/>
          </c:spPr>
          <c:marker>
            <c:symbol val="circle"/>
            <c:size val="6"/>
            <c:spPr>
              <a:solidFill>
                <a:srgbClr val="0067B4"/>
              </a:solidFill>
              <a:ln>
                <a:noFill/>
              </a:ln>
              <a:effectLst/>
            </c:spPr>
          </c:marker>
          <c:cat>
            <c:multiLvlStrRef>
              <c:f>Sheet3!$B$298:$B$330</c:f>
              <c:multiLvlStrCache>
                <c:ptCount val="29"/>
                <c:lvl>
                  <c:pt idx="0">
                    <c:v>Aug</c:v>
                  </c:pt>
                  <c:pt idx="1">
                    <c:v>Sep</c:v>
                  </c:pt>
                  <c:pt idx="2">
                    <c:v>Oct</c:v>
                  </c:pt>
                  <c:pt idx="3">
                    <c:v>Nov</c:v>
                  </c:pt>
                  <c:pt idx="4">
                    <c:v>Dec</c:v>
                  </c:pt>
                  <c:pt idx="5">
                    <c:v>Jan</c:v>
                  </c:pt>
                  <c:pt idx="6">
                    <c:v>Feb</c:v>
                  </c:pt>
                  <c:pt idx="7">
                    <c:v>Mar</c:v>
                  </c:pt>
                  <c:pt idx="8">
                    <c:v>Apr</c:v>
                  </c:pt>
                  <c:pt idx="9">
                    <c:v>May</c:v>
                  </c:pt>
                  <c:pt idx="10">
                    <c:v>Jun</c:v>
                  </c:pt>
                  <c:pt idx="11">
                    <c:v>Jul</c:v>
                  </c:pt>
                  <c:pt idx="12">
                    <c:v>Aug</c:v>
                  </c:pt>
                  <c:pt idx="13">
                    <c:v>Sep</c:v>
                  </c:pt>
                  <c:pt idx="14">
                    <c:v>Oct</c:v>
                  </c:pt>
                  <c:pt idx="15">
                    <c:v>Nov</c:v>
                  </c:pt>
                  <c:pt idx="16">
                    <c:v>Dec</c:v>
                  </c:pt>
                  <c:pt idx="17">
                    <c:v>Jan</c:v>
                  </c:pt>
                  <c:pt idx="18">
                    <c:v>Feb</c:v>
                  </c:pt>
                  <c:pt idx="19">
                    <c:v>Mar</c:v>
                  </c:pt>
                  <c:pt idx="20">
                    <c:v>Apr</c:v>
                  </c:pt>
                  <c:pt idx="21">
                    <c:v>May</c:v>
                  </c:pt>
                  <c:pt idx="22">
                    <c:v>Jun</c:v>
                  </c:pt>
                  <c:pt idx="23">
                    <c:v>Jul</c:v>
                  </c:pt>
                  <c:pt idx="24">
                    <c:v>Aug</c:v>
                  </c:pt>
                  <c:pt idx="25">
                    <c:v>Sep</c:v>
                  </c:pt>
                  <c:pt idx="26">
                    <c:v>Oct</c:v>
                  </c:pt>
                  <c:pt idx="27">
                    <c:v>Nov</c:v>
                  </c:pt>
                  <c:pt idx="28">
                    <c:v>Dec</c:v>
                  </c:pt>
                </c:lvl>
                <c:lvl>
                  <c:pt idx="0">
                    <c:v>2021</c:v>
                  </c:pt>
                  <c:pt idx="5">
                    <c:v>2022</c:v>
                  </c:pt>
                  <c:pt idx="17">
                    <c:v>2023</c:v>
                  </c:pt>
                </c:lvl>
              </c:multiLvlStrCache>
            </c:multiLvlStrRef>
          </c:cat>
          <c:val>
            <c:numRef>
              <c:f>Sheet3!$D$298:$D$330</c:f>
              <c:numCache>
                <c:formatCode>0.00%</c:formatCode>
                <c:ptCount val="29"/>
                <c:pt idx="0">
                  <c:v>6.9714143748822799E-5</c:v>
                </c:pt>
                <c:pt idx="1">
                  <c:v>1.17878738681585E-4</c:v>
                </c:pt>
                <c:pt idx="2">
                  <c:v>2.4929671056021685E-3</c:v>
                </c:pt>
                <c:pt idx="3">
                  <c:v>5.1554051347524506E-4</c:v>
                </c:pt>
                <c:pt idx="4">
                  <c:v>3.6578835039295963E-4</c:v>
                </c:pt>
                <c:pt idx="5">
                  <c:v>1.6554466354675078E-2</c:v>
                </c:pt>
                <c:pt idx="6">
                  <c:v>1.772556316562662E-2</c:v>
                </c:pt>
                <c:pt idx="7">
                  <c:v>3.2032956578233983E-2</c:v>
                </c:pt>
                <c:pt idx="8">
                  <c:v>2.797241283625676E-2</c:v>
                </c:pt>
                <c:pt idx="9">
                  <c:v>3.7644784521260861E-2</c:v>
                </c:pt>
                <c:pt idx="10">
                  <c:v>3.6283866894421965E-2</c:v>
                </c:pt>
                <c:pt idx="11">
                  <c:v>3.841434296585159E-2</c:v>
                </c:pt>
                <c:pt idx="12">
                  <c:v>4.1473926101718801E-2</c:v>
                </c:pt>
                <c:pt idx="13">
                  <c:v>4.1673993008400786E-2</c:v>
                </c:pt>
                <c:pt idx="14">
                  <c:v>4.271251987370555E-2</c:v>
                </c:pt>
                <c:pt idx="15">
                  <c:v>6.2974328210823147E-2</c:v>
                </c:pt>
                <c:pt idx="16">
                  <c:v>4.6443748743044432E-2</c:v>
                </c:pt>
                <c:pt idx="17">
                  <c:v>5.7549828808419981E-2</c:v>
                </c:pt>
                <c:pt idx="18">
                  <c:v>5.3613859621031858E-2</c:v>
                </c:pt>
                <c:pt idx="19">
                  <c:v>6.0976728165027007E-2</c:v>
                </c:pt>
                <c:pt idx="20">
                  <c:v>5.538134885930221E-2</c:v>
                </c:pt>
                <c:pt idx="21">
                  <c:v>6.4098857860822131E-2</c:v>
                </c:pt>
                <c:pt idx="22">
                  <c:v>6.1781034276868797E-2</c:v>
                </c:pt>
                <c:pt idx="23">
                  <c:v>5.6340146947243555E-2</c:v>
                </c:pt>
                <c:pt idx="24">
                  <c:v>6.5619914765994644E-2</c:v>
                </c:pt>
                <c:pt idx="25">
                  <c:v>2.1895733502181051E-2</c:v>
                </c:pt>
                <c:pt idx="26">
                  <c:v>1.8794840318851945E-2</c:v>
                </c:pt>
                <c:pt idx="27">
                  <c:v>2.0067455134319668E-2</c:v>
                </c:pt>
                <c:pt idx="28">
                  <c:v>1.8411453634016757E-2</c:v>
                </c:pt>
              </c:numCache>
            </c:numRef>
          </c:val>
          <c:smooth val="0"/>
          <c:extLst>
            <c:ext xmlns:c16="http://schemas.microsoft.com/office/drawing/2014/chart" uri="{C3380CC4-5D6E-409C-BE32-E72D297353CC}">
              <c16:uniqueId val="{00000001-FBD7-47B9-ABC4-8AF79A4CAE33}"/>
            </c:ext>
          </c:extLst>
        </c:ser>
        <c:dLbls>
          <c:showLegendKey val="0"/>
          <c:showVal val="0"/>
          <c:showCatName val="0"/>
          <c:showSerName val="0"/>
          <c:showPercent val="0"/>
          <c:showBubbleSize val="0"/>
        </c:dLbls>
        <c:marker val="1"/>
        <c:smooth val="0"/>
        <c:axId val="182974752"/>
        <c:axId val="182978080"/>
      </c:lineChart>
      <c:catAx>
        <c:axId val="3603344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038016"/>
        <c:crosses val="autoZero"/>
        <c:auto val="1"/>
        <c:lblAlgn val="ctr"/>
        <c:lblOffset val="100"/>
        <c:noMultiLvlLbl val="0"/>
      </c:catAx>
      <c:valAx>
        <c:axId val="36038016"/>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IN"/>
                  <a:t>Total Discount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033440"/>
        <c:crosses val="autoZero"/>
        <c:crossBetween val="between"/>
      </c:valAx>
      <c:valAx>
        <c:axId val="182978080"/>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974752"/>
        <c:crosses val="max"/>
        <c:crossBetween val="between"/>
      </c:valAx>
      <c:catAx>
        <c:axId val="182974752"/>
        <c:scaling>
          <c:orientation val="minMax"/>
        </c:scaling>
        <c:delete val="1"/>
        <c:axPos val="b"/>
        <c:numFmt formatCode="General" sourceLinked="1"/>
        <c:majorTickMark val="none"/>
        <c:minorTickMark val="none"/>
        <c:tickLblPos val="nextTo"/>
        <c:crossAx val="182978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2">
            <a:lumMod val="20000"/>
            <a:lumOff val="80000"/>
          </a:schemeClr>
        </a:gs>
        <a:gs pos="48000">
          <a:schemeClr val="bg1">
            <a:lumMod val="95000"/>
          </a:schemeClr>
        </a:gs>
        <a:gs pos="100000">
          <a:schemeClr val="accent1">
            <a:lumMod val="60000"/>
            <a:lumOff val="40000"/>
          </a:schemeClr>
        </a:gs>
      </a:gsLst>
      <a:lin ang="16200000" scaled="1"/>
      <a:tileRect/>
    </a:gra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[RFM Segmentation (1).xlsx]Sheet2!PivotTable35</c:name>
    <c:fmtId val="1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Weekday-wise</a:t>
            </a:r>
            <a:r>
              <a:rPr lang="en-US" b="1" baseline="0"/>
              <a:t> Revenue</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Sheet2!$B$1</c:f>
              <c:strCache>
                <c:ptCount val="1"/>
                <c:pt idx="0">
                  <c:v>Total</c:v>
                </c:pt>
              </c:strCache>
            </c:strRef>
          </c:tx>
          <c:spPr>
            <a:solidFill>
              <a:srgbClr val="27C7A9"/>
            </a:solidFill>
            <a:ln>
              <a:noFill/>
            </a:ln>
            <a:effectLst/>
            <a:sp3d/>
          </c:spPr>
          <c:invertIfNegative val="0"/>
          <c:dLbls>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Sheet2!$A$2:$A$8</c:f>
              <c:strCache>
                <c:ptCount val="7"/>
                <c:pt idx="0">
                  <c:v>Monday</c:v>
                </c:pt>
                <c:pt idx="1">
                  <c:v>Tuesday</c:v>
                </c:pt>
                <c:pt idx="2">
                  <c:v>Wednesday</c:v>
                </c:pt>
                <c:pt idx="3">
                  <c:v>Thursday</c:v>
                </c:pt>
                <c:pt idx="4">
                  <c:v>Friday</c:v>
                </c:pt>
                <c:pt idx="5">
                  <c:v>Saturday</c:v>
                </c:pt>
                <c:pt idx="6">
                  <c:v>Sunday</c:v>
                </c:pt>
              </c:strCache>
            </c:strRef>
          </c:cat>
          <c:val>
            <c:numRef>
              <c:f>Sheet2!$B$2:$B$8</c:f>
              <c:numCache>
                <c:formatCode>#,##0.00</c:formatCode>
                <c:ptCount val="7"/>
                <c:pt idx="0">
                  <c:v>2502113.660589695</c:v>
                </c:pt>
                <c:pt idx="1">
                  <c:v>2861271.0405225754</c:v>
                </c:pt>
                <c:pt idx="2">
                  <c:v>3684311.6398849487</c:v>
                </c:pt>
                <c:pt idx="3">
                  <c:v>2353146.0377731323</c:v>
                </c:pt>
                <c:pt idx="4">
                  <c:v>693835.30027961731</c:v>
                </c:pt>
                <c:pt idx="5">
                  <c:v>1200177.5906667709</c:v>
                </c:pt>
                <c:pt idx="6">
                  <c:v>2518004.8003320694</c:v>
                </c:pt>
              </c:numCache>
            </c:numRef>
          </c:val>
          <c:extLst>
            <c:ext xmlns:c16="http://schemas.microsoft.com/office/drawing/2014/chart" uri="{C3380CC4-5D6E-409C-BE32-E72D297353CC}">
              <c16:uniqueId val="{00000000-6553-4DCC-85E9-D6FEE12656A4}"/>
            </c:ext>
          </c:extLst>
        </c:ser>
        <c:dLbls>
          <c:showLegendKey val="0"/>
          <c:showVal val="1"/>
          <c:showCatName val="0"/>
          <c:showSerName val="0"/>
          <c:showPercent val="0"/>
          <c:showBubbleSize val="0"/>
        </c:dLbls>
        <c:gapWidth val="150"/>
        <c:shape val="box"/>
        <c:axId val="828945503"/>
        <c:axId val="828952991"/>
        <c:axId val="0"/>
      </c:bar3DChart>
      <c:catAx>
        <c:axId val="8289455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Day of Week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8952991"/>
        <c:crosses val="autoZero"/>
        <c:auto val="1"/>
        <c:lblAlgn val="ctr"/>
        <c:lblOffset val="100"/>
        <c:noMultiLvlLbl val="0"/>
      </c:catAx>
      <c:valAx>
        <c:axId val="8289529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quot;M&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8945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lumMod val="95000"/>
          </a:schemeClr>
        </a:gs>
        <a:gs pos="48000">
          <a:schemeClr val="tx2"/>
        </a:gs>
        <a:gs pos="100000">
          <a:schemeClr val="tx2"/>
        </a:gs>
      </a:gsLst>
      <a:lin ang="16200000" scaled="1"/>
    </a:gra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[orderfinal.xlsx]Sheet1!PivotTable35</c:name>
    <c:fmtId val="4"/>
  </c:pivotSource>
  <c:chart>
    <c:title>
      <c:tx>
        <c:rich>
          <a:bodyPr rot="0" spcFirstLastPara="1" vertOverflow="ellipsis" vert="horz" wrap="square" anchor="ctr" anchorCtr="1"/>
          <a:lstStyle/>
          <a:p>
            <a:pPr>
              <a:defRPr sz="1400" b="1" i="0" u="none" strike="noStrike" kern="1200" baseline="0">
                <a:solidFill>
                  <a:schemeClr val="tx2">
                    <a:lumMod val="25000"/>
                  </a:schemeClr>
                </a:solidFill>
                <a:latin typeface="+mn-lt"/>
                <a:ea typeface="+mn-ea"/>
                <a:cs typeface="+mn-cs"/>
              </a:defRPr>
            </a:pPr>
            <a:r>
              <a:rPr lang="en-IN" sz="1400">
                <a:solidFill>
                  <a:schemeClr val="tx2">
                    <a:lumMod val="25000"/>
                  </a:schemeClr>
                </a:solidFill>
              </a:rPr>
              <a:t>Quarter-wise revenue &amp; profit%</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2">
                  <a:lumMod val="2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doughnutChart>
        <c:varyColors val="1"/>
        <c:ser>
          <c:idx val="0"/>
          <c:order val="0"/>
          <c:tx>
            <c:strRef>
              <c:f>Sheet1!$B$67</c:f>
              <c:strCache>
                <c:ptCount val="1"/>
                <c:pt idx="0">
                  <c:v>Sum of Total Amount</c:v>
                </c:pt>
              </c:strCache>
            </c:strRef>
          </c:tx>
          <c:dPt>
            <c:idx val="0"/>
            <c:bubble3D val="0"/>
            <c:spPr>
              <a:solidFill>
                <a:srgbClr val="F39D03"/>
              </a:solidFill>
              <a:ln>
                <a:noFill/>
              </a:ln>
              <a:effectLst/>
            </c:spPr>
            <c:extLst>
              <c:ext xmlns:c16="http://schemas.microsoft.com/office/drawing/2014/chart" uri="{C3380CC4-5D6E-409C-BE32-E72D297353CC}">
                <c16:uniqueId val="{00000001-E060-4EA7-9F40-F9D9AADA6E2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E060-4EA7-9F40-F9D9AADA6E2E}"/>
              </c:ext>
            </c:extLst>
          </c:dPt>
          <c:dPt>
            <c:idx val="2"/>
            <c:bubble3D val="0"/>
            <c:spPr>
              <a:solidFill>
                <a:srgbClr val="F4EE00"/>
              </a:solidFill>
              <a:ln>
                <a:noFill/>
              </a:ln>
              <a:effectLst/>
            </c:spPr>
            <c:extLst>
              <c:ext xmlns:c16="http://schemas.microsoft.com/office/drawing/2014/chart" uri="{C3380CC4-5D6E-409C-BE32-E72D297353CC}">
                <c16:uniqueId val="{00000005-E060-4EA7-9F40-F9D9AADA6E2E}"/>
              </c:ext>
            </c:extLst>
          </c:dPt>
          <c:dPt>
            <c:idx val="3"/>
            <c:bubble3D val="0"/>
            <c:explosion val="2"/>
            <c:spPr>
              <a:solidFill>
                <a:srgbClr val="008FFA"/>
              </a:solidFill>
              <a:ln>
                <a:noFill/>
              </a:ln>
              <a:effectLst/>
            </c:spPr>
            <c:extLst>
              <c:ext xmlns:c16="http://schemas.microsoft.com/office/drawing/2014/chart" uri="{C3380CC4-5D6E-409C-BE32-E72D297353CC}">
                <c16:uniqueId val="{00000007-E060-4EA7-9F40-F9D9AADA6E2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Sheet1!$A$68:$A$72</c:f>
              <c:strCache>
                <c:ptCount val="4"/>
                <c:pt idx="0">
                  <c:v>Qtr1</c:v>
                </c:pt>
                <c:pt idx="1">
                  <c:v>Qtr2</c:v>
                </c:pt>
                <c:pt idx="2">
                  <c:v>Qtr3</c:v>
                </c:pt>
                <c:pt idx="3">
                  <c:v>Qtr4</c:v>
                </c:pt>
              </c:strCache>
            </c:strRef>
          </c:cat>
          <c:val>
            <c:numRef>
              <c:f>Sheet1!$B$68:$B$72</c:f>
              <c:numCache>
                <c:formatCode>General</c:formatCode>
                <c:ptCount val="4"/>
                <c:pt idx="0">
                  <c:v>3770630.29</c:v>
                </c:pt>
                <c:pt idx="1">
                  <c:v>4477605.91</c:v>
                </c:pt>
                <c:pt idx="2">
                  <c:v>4199984.9800000004</c:v>
                </c:pt>
                <c:pt idx="3">
                  <c:v>3364638.89</c:v>
                </c:pt>
              </c:numCache>
            </c:numRef>
          </c:val>
          <c:extLst>
            <c:ext xmlns:c16="http://schemas.microsoft.com/office/drawing/2014/chart" uri="{C3380CC4-5D6E-409C-BE32-E72D297353CC}">
              <c16:uniqueId val="{00000008-E060-4EA7-9F40-F9D9AADA6E2E}"/>
            </c:ext>
          </c:extLst>
        </c:ser>
        <c:ser>
          <c:idx val="1"/>
          <c:order val="1"/>
          <c:tx>
            <c:strRef>
              <c:f>Sheet1!$C$67</c:f>
              <c:strCache>
                <c:ptCount val="1"/>
                <c:pt idx="0">
                  <c:v>Sum of Profit</c:v>
                </c:pt>
              </c:strCache>
            </c:strRef>
          </c:tx>
          <c:dPt>
            <c:idx val="0"/>
            <c:bubble3D val="0"/>
            <c:explosion val="2"/>
            <c:spPr>
              <a:solidFill>
                <a:srgbClr val="F39D03"/>
              </a:solidFill>
              <a:ln>
                <a:noFill/>
              </a:ln>
              <a:effectLst/>
            </c:spPr>
            <c:extLst>
              <c:ext xmlns:c16="http://schemas.microsoft.com/office/drawing/2014/chart" uri="{C3380CC4-5D6E-409C-BE32-E72D297353CC}">
                <c16:uniqueId val="{0000000A-E060-4EA7-9F40-F9D9AADA6E2E}"/>
              </c:ext>
            </c:extLst>
          </c:dPt>
          <c:dPt>
            <c:idx val="1"/>
            <c:bubble3D val="0"/>
            <c:explosion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C-E060-4EA7-9F40-F9D9AADA6E2E}"/>
              </c:ext>
            </c:extLst>
          </c:dPt>
          <c:dPt>
            <c:idx val="2"/>
            <c:bubble3D val="0"/>
            <c:explosion val="2"/>
            <c:spPr>
              <a:solidFill>
                <a:srgbClr val="F4EE00"/>
              </a:solidFill>
              <a:ln>
                <a:noFill/>
              </a:ln>
              <a:effectLst/>
            </c:spPr>
            <c:extLst>
              <c:ext xmlns:c16="http://schemas.microsoft.com/office/drawing/2014/chart" uri="{C3380CC4-5D6E-409C-BE32-E72D297353CC}">
                <c16:uniqueId val="{0000000E-E060-4EA7-9F40-F9D9AADA6E2E}"/>
              </c:ext>
            </c:extLst>
          </c:dPt>
          <c:dPt>
            <c:idx val="3"/>
            <c:bubble3D val="0"/>
            <c:explosion val="2"/>
            <c:spPr>
              <a:solidFill>
                <a:srgbClr val="008FFA"/>
              </a:solidFill>
              <a:ln>
                <a:noFill/>
              </a:ln>
              <a:effectLst/>
            </c:spPr>
            <c:extLst>
              <c:ext xmlns:c16="http://schemas.microsoft.com/office/drawing/2014/chart" uri="{C3380CC4-5D6E-409C-BE32-E72D297353CC}">
                <c16:uniqueId val="{00000010-E060-4EA7-9F40-F9D9AADA6E2E}"/>
              </c:ext>
            </c:extLst>
          </c:dPt>
          <c:dLbls>
            <c:dLbl>
              <c:idx val="2"/>
              <c:layout>
                <c:manualLayout>
                  <c:x val="0"/>
                  <c:y val="7.443718600475401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E-E060-4EA7-9F40-F9D9AADA6E2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Sheet1!$A$68:$A$72</c:f>
              <c:strCache>
                <c:ptCount val="4"/>
                <c:pt idx="0">
                  <c:v>Qtr1</c:v>
                </c:pt>
                <c:pt idx="1">
                  <c:v>Qtr2</c:v>
                </c:pt>
                <c:pt idx="2">
                  <c:v>Qtr3</c:v>
                </c:pt>
                <c:pt idx="3">
                  <c:v>Qtr4</c:v>
                </c:pt>
              </c:strCache>
            </c:strRef>
          </c:cat>
          <c:val>
            <c:numRef>
              <c:f>Sheet1!$C$68:$C$72</c:f>
              <c:numCache>
                <c:formatCode>0.00%</c:formatCode>
                <c:ptCount val="4"/>
                <c:pt idx="0">
                  <c:v>0.24292950384726716</c:v>
                </c:pt>
                <c:pt idx="1">
                  <c:v>0.27835083240201763</c:v>
                </c:pt>
                <c:pt idx="2">
                  <c:v>0.2691328495749486</c:v>
                </c:pt>
                <c:pt idx="3">
                  <c:v>0.20958681417575134</c:v>
                </c:pt>
              </c:numCache>
            </c:numRef>
          </c:val>
          <c:extLst>
            <c:ext xmlns:c16="http://schemas.microsoft.com/office/drawing/2014/chart" uri="{C3380CC4-5D6E-409C-BE32-E72D297353CC}">
              <c16:uniqueId val="{00000011-E060-4EA7-9F40-F9D9AADA6E2E}"/>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lumMod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lumMod val="95000"/>
          </a:schemeClr>
        </a:gs>
        <a:gs pos="48000">
          <a:schemeClr val="tx2"/>
        </a:gs>
        <a:gs pos="100000">
          <a:schemeClr val="tx2"/>
        </a:gs>
      </a:gsLst>
      <a:lin ang="16200000" scaled="1"/>
    </a:gra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[orderfinal.xlsx]Sheet1!PivotTable8</c:name>
    <c:fmtId val="4"/>
  </c:pivotSource>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REVENUE BY HOUR</a:t>
            </a:r>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ivotFmts>
      <c:pivotFmt>
        <c:idx val="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2"/>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6"/>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7"/>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8"/>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9"/>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0"/>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1"/>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2"/>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3"/>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4"/>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5"/>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6"/>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pivotFmt>
      <c:pivotFmt>
        <c:idx val="17"/>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8"/>
        <c:spPr>
          <a:pattFill prst="ltUpDiag">
            <a:fgClr>
              <a:schemeClr val="accent1"/>
            </a:fgClr>
            <a:bgClr>
              <a:schemeClr val="lt1"/>
            </a:bgClr>
          </a:pattFill>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Total</c:v>
                </c:pt>
              </c:strCache>
            </c:strRef>
          </c:tx>
          <c:spPr>
            <a:ln w="34925" cap="rnd">
              <a:solidFill>
                <a:schemeClr val="lt1"/>
              </a:solidFill>
              <a:round/>
            </a:ln>
            <a:effectLst>
              <a:outerShdw dist="25400" dir="2700000" algn="tl" rotWithShape="0">
                <a:schemeClr val="accent1"/>
              </a:outerShdw>
            </a:effectLst>
          </c:spPr>
          <c:marker>
            <c:symbol val="circle"/>
            <c:size val="5"/>
            <c:spPr>
              <a:solidFill>
                <a:schemeClr val="accent1"/>
              </a:solidFill>
              <a:ln w="22225">
                <a:solidFill>
                  <a:schemeClr val="lt1"/>
                </a:solidFill>
                <a:round/>
              </a:ln>
              <a:effectLst/>
            </c:spPr>
          </c:marker>
          <c:dLbls>
            <c:dLbl>
              <c:idx val="1"/>
              <c:layout>
                <c:manualLayout>
                  <c:x val="-1.0178860940310071E-2"/>
                  <c:y val="3.82168278106915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544-46ED-8BFE-B9CB761EEBF4}"/>
                </c:ext>
              </c:extLst>
            </c:dLbl>
            <c:dLbl>
              <c:idx val="3"/>
              <c:layout>
                <c:manualLayout>
                  <c:x val="-1.4875035991369988E-2"/>
                  <c:y val="-4.2964297813834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44-46ED-8BFE-B9CB761EEBF4}"/>
                </c:ext>
              </c:extLst>
            </c:dLbl>
            <c:dLbl>
              <c:idx val="4"/>
              <c:layout>
                <c:manualLayout>
                  <c:x val="-5.4827675292762968E-3"/>
                  <c:y val="-5.00235261290110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544-46ED-8BFE-B9CB761EEBF4}"/>
                </c:ext>
              </c:extLst>
            </c:dLbl>
            <c:dLbl>
              <c:idx val="5"/>
              <c:layout>
                <c:manualLayout>
                  <c:x val="-2.1678584037691028E-2"/>
                  <c:y val="-0.117086195123184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544-46ED-8BFE-B9CB761EEBF4}"/>
                </c:ext>
              </c:extLst>
            </c:dLbl>
            <c:dLbl>
              <c:idx val="7"/>
              <c:layout>
                <c:manualLayout>
                  <c:x val="-4.3051841377651036E-2"/>
                  <c:y val="-5.00235261290110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544-46ED-8BFE-B9CB761EEBF4}"/>
                </c:ext>
              </c:extLst>
            </c:dLbl>
            <c:dLbl>
              <c:idx val="8"/>
              <c:layout>
                <c:manualLayout>
                  <c:x val="-5.2444109839744728E-2"/>
                  <c:y val="-4.64939119714229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544-46ED-8BFE-B9CB761EEBF4}"/>
                </c:ext>
              </c:extLst>
            </c:dLbl>
            <c:dLbl>
              <c:idx val="23"/>
              <c:layout>
                <c:manualLayout>
                  <c:x val="-1.4657731932332281E-2"/>
                  <c:y val="-7.82604393897158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544-46ED-8BFE-B9CB761EEBF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Sheet1!$A$4:$A$27</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Sheet1!$B$4:$B$27</c:f>
              <c:numCache>
                <c:formatCode>0.0,,"M"</c:formatCode>
                <c:ptCount val="24"/>
                <c:pt idx="0">
                  <c:v>324480.21000000101</c:v>
                </c:pt>
                <c:pt idx="1">
                  <c:v>216237.3</c:v>
                </c:pt>
                <c:pt idx="2">
                  <c:v>1018515.22</c:v>
                </c:pt>
                <c:pt idx="3">
                  <c:v>760918.87</c:v>
                </c:pt>
                <c:pt idx="4">
                  <c:v>501687.61000000098</c:v>
                </c:pt>
                <c:pt idx="5">
                  <c:v>124076.18</c:v>
                </c:pt>
                <c:pt idx="6">
                  <c:v>161523.93</c:v>
                </c:pt>
                <c:pt idx="7">
                  <c:v>231822.88</c:v>
                </c:pt>
                <c:pt idx="8">
                  <c:v>406757.81000000099</c:v>
                </c:pt>
                <c:pt idx="9">
                  <c:v>689725.75000000105</c:v>
                </c:pt>
                <c:pt idx="10">
                  <c:v>786210.33999999904</c:v>
                </c:pt>
                <c:pt idx="11">
                  <c:v>815598.9</c:v>
                </c:pt>
                <c:pt idx="12">
                  <c:v>785911.07999999903</c:v>
                </c:pt>
                <c:pt idx="13">
                  <c:v>903218.07999999903</c:v>
                </c:pt>
                <c:pt idx="14">
                  <c:v>893878.82999999903</c:v>
                </c:pt>
                <c:pt idx="15">
                  <c:v>879415.43999999797</c:v>
                </c:pt>
                <c:pt idx="16">
                  <c:v>939751.08999999904</c:v>
                </c:pt>
                <c:pt idx="17">
                  <c:v>874915.43999999797</c:v>
                </c:pt>
                <c:pt idx="18">
                  <c:v>770655.91000000201</c:v>
                </c:pt>
                <c:pt idx="19">
                  <c:v>781858.51999999804</c:v>
                </c:pt>
                <c:pt idx="20">
                  <c:v>840519.71999999904</c:v>
                </c:pt>
                <c:pt idx="21">
                  <c:v>781122.35</c:v>
                </c:pt>
                <c:pt idx="22">
                  <c:v>791847.13</c:v>
                </c:pt>
                <c:pt idx="23">
                  <c:v>532709.68000000098</c:v>
                </c:pt>
              </c:numCache>
            </c:numRef>
          </c:val>
          <c:smooth val="0"/>
          <c:extLst>
            <c:ext xmlns:c16="http://schemas.microsoft.com/office/drawing/2014/chart" uri="{C3380CC4-5D6E-409C-BE32-E72D297353CC}">
              <c16:uniqueId val="{00000000-5544-46ED-8BFE-B9CB761EEBF4}"/>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43344400"/>
        <c:axId val="43333584"/>
      </c:lineChart>
      <c:catAx>
        <c:axId val="4334440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IN" dirty="0"/>
                  <a:t>Hour</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43333584"/>
        <c:crosses val="autoZero"/>
        <c:auto val="1"/>
        <c:lblAlgn val="ctr"/>
        <c:lblOffset val="100"/>
        <c:noMultiLvlLbl val="0"/>
      </c:catAx>
      <c:valAx>
        <c:axId val="43333584"/>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IN" dirty="0"/>
                  <a:t>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0.0,,&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43344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067B4"/>
    </a:solidFill>
    <a:ln w="9525" cap="flat" cmpd="sng" algn="ctr">
      <a:solidFill>
        <a:schemeClr val="accent1"/>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[orderfinal.xlsx]Sheet3!PivotTable11</c:name>
    <c:fmtId val="7"/>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a:t>Revenue of New Customers on Monthly Basis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752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3"/>
              <c:y val="-6.9444444444444531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5.092592592592601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111111111111111"/>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21085E-2"/>
              <c:y val="-6.9444444444444489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53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95E-2"/>
              <c:y val="-8.33333333333333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5342465753424695E-2"/>
              <c:y val="-0.1250000000000000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4.166666666666668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2511415525114152E-2"/>
              <c:y val="-6.01851851851852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835E-2"/>
              <c:y val="-6.9444444444444448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638E-2"/>
              <c:y val="-0.16203703703703703"/>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0547945205479368E-2"/>
              <c:y val="-9.72222222222222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3698630136986301E-2"/>
              <c:y val="-1.851851851851851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2344E-3"/>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0.1111111111111110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2.314814814814814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8812785388127852E-2"/>
              <c:y val="-0.1481481481481482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5981735159817351E-2"/>
              <c:y val="4.6296296296296294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3378995433789952E-2"/>
              <c:y val="1.8518518518518476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0"/>
              <c:y val="-1.851851851851856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19328E-3"/>
              <c:y val="-0.1342592592592593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551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2831050228310671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1095890410958902E-2"/>
              <c:y val="-4.166666666666675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752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0.1111111111111110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2.314814814814814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3"/>
              <c:y val="-6.9444444444444531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8812785388127852E-2"/>
              <c:y val="-0.1481481481481482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5.092592592592601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111111111111111"/>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95E-2"/>
              <c:y val="-8.33333333333333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21085E-2"/>
              <c:y val="-6.9444444444444489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5342465753424695E-2"/>
              <c:y val="-0.1250000000000000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53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2511415525114152E-2"/>
              <c:y val="-6.01851851851852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4.166666666666668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638E-2"/>
              <c:y val="-0.16203703703703703"/>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0547945205479368E-2"/>
              <c:y val="-9.72222222222222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835E-2"/>
              <c:y val="-6.9444444444444448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3698630136986301E-2"/>
              <c:y val="-1.851851851851851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2344E-3"/>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0"/>
              <c:y val="-1.851851851851856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3378995433789952E-2"/>
              <c:y val="1.8518518518518476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5981735159817351E-2"/>
              <c:y val="4.6296296296296294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551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19328E-3"/>
              <c:y val="-0.1342592592592593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2831050228310671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1095890410958902E-2"/>
              <c:y val="-4.166666666666675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752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0.1111111111111110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9.1324200913242004E-3"/>
              <c:y val="-2.314814814814814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3"/>
              <c:y val="-6.9444444444444531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8812785388127852E-2"/>
              <c:y val="-0.1481481481481482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5.092592592592601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111111111111111"/>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95E-2"/>
              <c:y val="-8.33333333333333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21085E-2"/>
              <c:y val="-6.9444444444444489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5342465753424695E-2"/>
              <c:y val="-0.1250000000000000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6210045662100453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2511415525114152E-2"/>
              <c:y val="-6.01851851851852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1503E-2"/>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5.0228310502283102E-2"/>
              <c:y val="-4.166666666666668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638E-2"/>
              <c:y val="-0.16203703703703703"/>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0547945205479368E-2"/>
              <c:y val="-9.72222222222222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3.4246575342465835E-2"/>
              <c:y val="-6.9444444444444448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3698630136986301E-2"/>
              <c:y val="-1.851851851851851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8493150684932344E-3"/>
              <c:y val="-0.125"/>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0"/>
              <c:y val="-1.8518518518518563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3378995433789952E-2"/>
              <c:y val="1.8518518518518476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5981735159817351E-2"/>
              <c:y val="4.6296296296296294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5114155251141551E-2"/>
              <c:y val="-8.796296296296296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5662100456619328E-3"/>
              <c:y val="-0.13425925925925936"/>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2831050228310671E-2"/>
              <c:y val="-7.407407407407407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4.1095890410958902E-2"/>
              <c:y val="-4.1666666666666755E-2"/>
            </c:manualLayout>
          </c:layout>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Sheet3!$C$335</c:f>
              <c:strCache>
                <c:ptCount val="1"/>
                <c:pt idx="0">
                  <c:v>Count of Custid</c:v>
                </c:pt>
              </c:strCache>
            </c:strRef>
          </c:tx>
          <c:spPr>
            <a:solidFill>
              <a:srgbClr val="BCE292"/>
            </a:solidFill>
            <a:ln>
              <a:noFill/>
            </a:ln>
            <a:effectLst/>
          </c:spPr>
          <c:invertIfNegative val="0"/>
          <c:dLbls>
            <c:delete val="1"/>
          </c:dLbls>
          <c:cat>
            <c:multiLvlStrRef>
              <c:f>Sheet3!$B$336:$B$367</c:f>
              <c:multiLvlStrCache>
                <c:ptCount val="29"/>
                <c:lvl>
                  <c:pt idx="0">
                    <c:v>Aug</c:v>
                  </c:pt>
                  <c:pt idx="1">
                    <c:v>Sep</c:v>
                  </c:pt>
                  <c:pt idx="2">
                    <c:v>Oct</c:v>
                  </c:pt>
                  <c:pt idx="3">
                    <c:v>Nov</c:v>
                  </c:pt>
                  <c:pt idx="4">
                    <c:v>Dec</c:v>
                  </c:pt>
                  <c:pt idx="5">
                    <c:v>Jan</c:v>
                  </c:pt>
                  <c:pt idx="6">
                    <c:v>Feb</c:v>
                  </c:pt>
                  <c:pt idx="7">
                    <c:v>Mar</c:v>
                  </c:pt>
                  <c:pt idx="8">
                    <c:v>Apr</c:v>
                  </c:pt>
                  <c:pt idx="9">
                    <c:v>May</c:v>
                  </c:pt>
                  <c:pt idx="10">
                    <c:v>Jun</c:v>
                  </c:pt>
                  <c:pt idx="11">
                    <c:v>Jul</c:v>
                  </c:pt>
                  <c:pt idx="12">
                    <c:v>Aug</c:v>
                  </c:pt>
                  <c:pt idx="13">
                    <c:v>Sep</c:v>
                  </c:pt>
                  <c:pt idx="14">
                    <c:v>Oct</c:v>
                  </c:pt>
                  <c:pt idx="15">
                    <c:v>Nov</c:v>
                  </c:pt>
                  <c:pt idx="16">
                    <c:v>Dec</c:v>
                  </c:pt>
                  <c:pt idx="17">
                    <c:v>Jan</c:v>
                  </c:pt>
                  <c:pt idx="18">
                    <c:v>Feb</c:v>
                  </c:pt>
                  <c:pt idx="19">
                    <c:v>Mar</c:v>
                  </c:pt>
                  <c:pt idx="20">
                    <c:v>Apr</c:v>
                  </c:pt>
                  <c:pt idx="21">
                    <c:v>May</c:v>
                  </c:pt>
                  <c:pt idx="22">
                    <c:v>Jun</c:v>
                  </c:pt>
                  <c:pt idx="23">
                    <c:v>Jul</c:v>
                  </c:pt>
                  <c:pt idx="24">
                    <c:v>Aug</c:v>
                  </c:pt>
                  <c:pt idx="25">
                    <c:v>Sep</c:v>
                  </c:pt>
                  <c:pt idx="26">
                    <c:v>Oct</c:v>
                  </c:pt>
                  <c:pt idx="27">
                    <c:v>Nov</c:v>
                  </c:pt>
                  <c:pt idx="28">
                    <c:v>Dec</c:v>
                  </c:pt>
                </c:lvl>
                <c:lvl>
                  <c:pt idx="0">
                    <c:v>2021</c:v>
                  </c:pt>
                  <c:pt idx="5">
                    <c:v>2022</c:v>
                  </c:pt>
                  <c:pt idx="17">
                    <c:v>2023</c:v>
                  </c:pt>
                </c:lvl>
              </c:multiLvlStrCache>
            </c:multiLvlStrRef>
          </c:cat>
          <c:val>
            <c:numRef>
              <c:f>Sheet3!$C$336:$C$367</c:f>
              <c:numCache>
                <c:formatCode>General</c:formatCode>
                <c:ptCount val="29"/>
                <c:pt idx="0">
                  <c:v>8</c:v>
                </c:pt>
                <c:pt idx="1">
                  <c:v>9</c:v>
                </c:pt>
                <c:pt idx="2">
                  <c:v>222</c:v>
                </c:pt>
                <c:pt idx="3">
                  <c:v>42</c:v>
                </c:pt>
                <c:pt idx="4">
                  <c:v>25</c:v>
                </c:pt>
                <c:pt idx="5">
                  <c:v>1665</c:v>
                </c:pt>
                <c:pt idx="6">
                  <c:v>1708</c:v>
                </c:pt>
                <c:pt idx="7">
                  <c:v>3064</c:v>
                </c:pt>
                <c:pt idx="8">
                  <c:v>2662</c:v>
                </c:pt>
                <c:pt idx="9">
                  <c:v>3732</c:v>
                </c:pt>
                <c:pt idx="10">
                  <c:v>3401</c:v>
                </c:pt>
                <c:pt idx="11">
                  <c:v>4006</c:v>
                </c:pt>
                <c:pt idx="12">
                  <c:v>4174</c:v>
                </c:pt>
                <c:pt idx="13">
                  <c:v>4103</c:v>
                </c:pt>
                <c:pt idx="14">
                  <c:v>4129</c:v>
                </c:pt>
                <c:pt idx="15">
                  <c:v>6195</c:v>
                </c:pt>
                <c:pt idx="16">
                  <c:v>4601</c:v>
                </c:pt>
                <c:pt idx="17">
                  <c:v>5973</c:v>
                </c:pt>
                <c:pt idx="18">
                  <c:v>5630</c:v>
                </c:pt>
                <c:pt idx="19">
                  <c:v>6048</c:v>
                </c:pt>
                <c:pt idx="20">
                  <c:v>5223</c:v>
                </c:pt>
                <c:pt idx="21">
                  <c:v>6104</c:v>
                </c:pt>
                <c:pt idx="22">
                  <c:v>5934</c:v>
                </c:pt>
                <c:pt idx="23">
                  <c:v>5431</c:v>
                </c:pt>
                <c:pt idx="24">
                  <c:v>6619</c:v>
                </c:pt>
                <c:pt idx="25">
                  <c:v>2117</c:v>
                </c:pt>
                <c:pt idx="26">
                  <c:v>1761</c:v>
                </c:pt>
                <c:pt idx="27">
                  <c:v>1839</c:v>
                </c:pt>
                <c:pt idx="28">
                  <c:v>1886</c:v>
                </c:pt>
              </c:numCache>
            </c:numRef>
          </c:val>
          <c:extLst>
            <c:ext xmlns:c16="http://schemas.microsoft.com/office/drawing/2014/chart" uri="{C3380CC4-5D6E-409C-BE32-E72D297353CC}">
              <c16:uniqueId val="{00000000-433A-4374-8190-33FB4ECF4148}"/>
            </c:ext>
          </c:extLst>
        </c:ser>
        <c:dLbls>
          <c:showLegendKey val="0"/>
          <c:showVal val="1"/>
          <c:showCatName val="0"/>
          <c:showSerName val="0"/>
          <c:showPercent val="0"/>
          <c:showBubbleSize val="0"/>
        </c:dLbls>
        <c:gapWidth val="150"/>
        <c:axId val="1005081103"/>
        <c:axId val="1005081935"/>
      </c:barChart>
      <c:lineChart>
        <c:grouping val="standard"/>
        <c:varyColors val="0"/>
        <c:ser>
          <c:idx val="1"/>
          <c:order val="1"/>
          <c:tx>
            <c:strRef>
              <c:f>Sheet3!$D$335</c:f>
              <c:strCache>
                <c:ptCount val="1"/>
                <c:pt idx="0">
                  <c:v>Sum of Total Amount</c:v>
                </c:pt>
              </c:strCache>
            </c:strRef>
          </c:tx>
          <c:spPr>
            <a:ln w="28575" cap="rnd">
              <a:solidFill>
                <a:srgbClr val="0070C0"/>
              </a:solidFill>
              <a:round/>
            </a:ln>
            <a:effectLst/>
          </c:spPr>
          <c:marker>
            <c:symbol val="circle"/>
            <c:size val="5"/>
            <c:spPr>
              <a:solidFill>
                <a:srgbClr val="0070C0"/>
              </a:solidFill>
              <a:ln w="9525">
                <a:solidFill>
                  <a:schemeClr val="accent2"/>
                </a:solidFill>
              </a:ln>
              <a:effectLst/>
            </c:spPr>
          </c:marker>
          <c:dLbls>
            <c:dLbl>
              <c:idx val="0"/>
              <c:layout>
                <c:manualLayout>
                  <c:x val="-3.4246575342465752E-2"/>
                  <c:y val="-7.407407407407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3A-4374-8190-33FB4ECF4148}"/>
                </c:ext>
              </c:extLst>
            </c:dLbl>
            <c:dLbl>
              <c:idx val="1"/>
              <c:layout>
                <c:manualLayout>
                  <c:x val="-9.1324200913242004E-3"/>
                  <c:y val="-0.1111111111111110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3A-4374-8190-33FB4ECF4148}"/>
                </c:ext>
              </c:extLst>
            </c:dLbl>
            <c:dLbl>
              <c:idx val="2"/>
              <c:layout>
                <c:manualLayout>
                  <c:x val="-9.1324200913242004E-3"/>
                  <c:y val="-2.3148148148148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3A-4374-8190-33FB4ECF4148}"/>
                </c:ext>
              </c:extLst>
            </c:dLbl>
            <c:dLbl>
              <c:idx val="3"/>
              <c:layout>
                <c:manualLayout>
                  <c:x val="-6.8493150684931503E-3"/>
                  <c:y val="-6.94444444444445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33A-4374-8190-33FB4ECF4148}"/>
                </c:ext>
              </c:extLst>
            </c:dLbl>
            <c:dLbl>
              <c:idx val="4"/>
              <c:layout>
                <c:manualLayout>
                  <c:x val="-3.8812785388127852E-2"/>
                  <c:y val="-0.1481481481481482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3A-4374-8190-33FB4ECF4148}"/>
                </c:ext>
              </c:extLst>
            </c:dLbl>
            <c:dLbl>
              <c:idx val="6"/>
              <c:layout>
                <c:manualLayout>
                  <c:x val="-5.0228310502283102E-2"/>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33A-4374-8190-33FB4ECF4148}"/>
                </c:ext>
              </c:extLst>
            </c:dLbl>
            <c:dLbl>
              <c:idx val="7"/>
              <c:layout>
                <c:manualLayout>
                  <c:x val="-6.8493150684931503E-2"/>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33A-4374-8190-33FB4ECF4148}"/>
                </c:ext>
              </c:extLst>
            </c:dLbl>
            <c:dLbl>
              <c:idx val="8"/>
              <c:layout>
                <c:manualLayout>
                  <c:x val="-6.8493150684931503E-2"/>
                  <c:y val="-0.11111111111111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33A-4374-8190-33FB4ECF4148}"/>
                </c:ext>
              </c:extLst>
            </c:dLbl>
            <c:dLbl>
              <c:idx val="9"/>
              <c:layout>
                <c:manualLayout>
                  <c:x val="-6.6210045662100495E-2"/>
                  <c:y val="-8.3333333333333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33A-4374-8190-33FB4ECF4148}"/>
                </c:ext>
              </c:extLst>
            </c:dLbl>
            <c:dLbl>
              <c:idx val="10"/>
              <c:layout>
                <c:manualLayout>
                  <c:x val="-4.5662100456621085E-2"/>
                  <c:y val="-6.94444444444444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33A-4374-8190-33FB4ECF4148}"/>
                </c:ext>
              </c:extLst>
            </c:dLbl>
            <c:dLbl>
              <c:idx val="11"/>
              <c:layout>
                <c:manualLayout>
                  <c:x val="-7.5342465753424695E-2"/>
                  <c:y val="-0.125000000000000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33A-4374-8190-33FB4ECF4148}"/>
                </c:ext>
              </c:extLst>
            </c:dLbl>
            <c:dLbl>
              <c:idx val="12"/>
              <c:layout>
                <c:manualLayout>
                  <c:x val="-6.6210045662100453E-2"/>
                  <c:y val="-7.407407407407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33A-4374-8190-33FB4ECF4148}"/>
                </c:ext>
              </c:extLst>
            </c:dLbl>
            <c:dLbl>
              <c:idx val="13"/>
              <c:layout>
                <c:manualLayout>
                  <c:x val="-5.2511415525114152E-2"/>
                  <c:y val="-6.0185185185185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33A-4374-8190-33FB4ECF4148}"/>
                </c:ext>
              </c:extLst>
            </c:dLbl>
            <c:dLbl>
              <c:idx val="14"/>
              <c:layout>
                <c:manualLayout>
                  <c:x val="-6.8493150684931503E-2"/>
                  <c:y val="-0.1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33A-4374-8190-33FB4ECF4148}"/>
                </c:ext>
              </c:extLst>
            </c:dLbl>
            <c:dLbl>
              <c:idx val="15"/>
              <c:layout>
                <c:manualLayout>
                  <c:x val="-5.0228310502283102E-2"/>
                  <c:y val="-4.16666666666666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33A-4374-8190-33FB4ECF4148}"/>
                </c:ext>
              </c:extLst>
            </c:dLbl>
            <c:dLbl>
              <c:idx val="16"/>
              <c:layout>
                <c:manualLayout>
                  <c:x val="-2.5114155251141638E-2"/>
                  <c:y val="-0.1620370370370370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33A-4374-8190-33FB4ECF4148}"/>
                </c:ext>
              </c:extLst>
            </c:dLbl>
            <c:dLbl>
              <c:idx val="17"/>
              <c:layout>
                <c:manualLayout>
                  <c:x val="2.0547945205479368E-2"/>
                  <c:y val="-9.72222222222222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33A-4374-8190-33FB4ECF4148}"/>
                </c:ext>
              </c:extLst>
            </c:dLbl>
            <c:dLbl>
              <c:idx val="18"/>
              <c:layout>
                <c:manualLayout>
                  <c:x val="-3.4246575342465835E-2"/>
                  <c:y val="-6.9444444444444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433A-4374-8190-33FB4ECF4148}"/>
                </c:ext>
              </c:extLst>
            </c:dLbl>
            <c:dLbl>
              <c:idx val="19"/>
              <c:layout>
                <c:manualLayout>
                  <c:x val="-1.3698630136986301E-2"/>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33A-4374-8190-33FB4ECF4148}"/>
                </c:ext>
              </c:extLst>
            </c:dLbl>
            <c:dLbl>
              <c:idx val="20"/>
              <c:layout>
                <c:manualLayout>
                  <c:x val="-6.8493150684932344E-3"/>
                  <c:y val="-0.1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433A-4374-8190-33FB4ECF4148}"/>
                </c:ext>
              </c:extLst>
            </c:dLbl>
            <c:dLbl>
              <c:idx val="21"/>
              <c:layout>
                <c:manualLayout>
                  <c:x val="0"/>
                  <c:y val="-1.85185185185185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433A-4374-8190-33FB4ECF4148}"/>
                </c:ext>
              </c:extLst>
            </c:dLbl>
            <c:dLbl>
              <c:idx val="22"/>
              <c:layout>
                <c:manualLayout>
                  <c:x val="4.3378995433789952E-2"/>
                  <c:y val="1.85185185185184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433A-4374-8190-33FB4ECF4148}"/>
                </c:ext>
              </c:extLst>
            </c:dLbl>
            <c:dLbl>
              <c:idx val="23"/>
              <c:layout>
                <c:manualLayout>
                  <c:x val="1.5981735159817351E-2"/>
                  <c:y val="4.6296296296296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433A-4374-8190-33FB4ECF4148}"/>
                </c:ext>
              </c:extLst>
            </c:dLbl>
            <c:dLbl>
              <c:idx val="25"/>
              <c:layout>
                <c:manualLayout>
                  <c:x val="-2.5114155251141551E-2"/>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433A-4374-8190-33FB4ECF4148}"/>
                </c:ext>
              </c:extLst>
            </c:dLbl>
            <c:dLbl>
              <c:idx val="26"/>
              <c:layout>
                <c:manualLayout>
                  <c:x val="4.5662100456619328E-3"/>
                  <c:y val="-0.134259259259259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433A-4374-8190-33FB4ECF4148}"/>
                </c:ext>
              </c:extLst>
            </c:dLbl>
            <c:dLbl>
              <c:idx val="27"/>
              <c:layout>
                <c:manualLayout>
                  <c:x val="-2.2831050228310671E-2"/>
                  <c:y val="-7.407407407407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433A-4374-8190-33FB4ECF4148}"/>
                </c:ext>
              </c:extLst>
            </c:dLbl>
            <c:dLbl>
              <c:idx val="28"/>
              <c:layout>
                <c:manualLayout>
                  <c:x val="-4.1095890410958902E-2"/>
                  <c:y val="-4.16666666666667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433A-4374-8190-33FB4ECF4148}"/>
                </c:ext>
              </c:extLst>
            </c:dLbl>
            <c:numFmt formatCode="0.0,,&quot;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Sheet3!$B$336:$B$367</c:f>
              <c:multiLvlStrCache>
                <c:ptCount val="29"/>
                <c:lvl>
                  <c:pt idx="0">
                    <c:v>Aug</c:v>
                  </c:pt>
                  <c:pt idx="1">
                    <c:v>Sep</c:v>
                  </c:pt>
                  <c:pt idx="2">
                    <c:v>Oct</c:v>
                  </c:pt>
                  <c:pt idx="3">
                    <c:v>Nov</c:v>
                  </c:pt>
                  <c:pt idx="4">
                    <c:v>Dec</c:v>
                  </c:pt>
                  <c:pt idx="5">
                    <c:v>Jan</c:v>
                  </c:pt>
                  <c:pt idx="6">
                    <c:v>Feb</c:v>
                  </c:pt>
                  <c:pt idx="7">
                    <c:v>Mar</c:v>
                  </c:pt>
                  <c:pt idx="8">
                    <c:v>Apr</c:v>
                  </c:pt>
                  <c:pt idx="9">
                    <c:v>May</c:v>
                  </c:pt>
                  <c:pt idx="10">
                    <c:v>Jun</c:v>
                  </c:pt>
                  <c:pt idx="11">
                    <c:v>Jul</c:v>
                  </c:pt>
                  <c:pt idx="12">
                    <c:v>Aug</c:v>
                  </c:pt>
                  <c:pt idx="13">
                    <c:v>Sep</c:v>
                  </c:pt>
                  <c:pt idx="14">
                    <c:v>Oct</c:v>
                  </c:pt>
                  <c:pt idx="15">
                    <c:v>Nov</c:v>
                  </c:pt>
                  <c:pt idx="16">
                    <c:v>Dec</c:v>
                  </c:pt>
                  <c:pt idx="17">
                    <c:v>Jan</c:v>
                  </c:pt>
                  <c:pt idx="18">
                    <c:v>Feb</c:v>
                  </c:pt>
                  <c:pt idx="19">
                    <c:v>Mar</c:v>
                  </c:pt>
                  <c:pt idx="20">
                    <c:v>Apr</c:v>
                  </c:pt>
                  <c:pt idx="21">
                    <c:v>May</c:v>
                  </c:pt>
                  <c:pt idx="22">
                    <c:v>Jun</c:v>
                  </c:pt>
                  <c:pt idx="23">
                    <c:v>Jul</c:v>
                  </c:pt>
                  <c:pt idx="24">
                    <c:v>Aug</c:v>
                  </c:pt>
                  <c:pt idx="25">
                    <c:v>Sep</c:v>
                  </c:pt>
                  <c:pt idx="26">
                    <c:v>Oct</c:v>
                  </c:pt>
                  <c:pt idx="27">
                    <c:v>Nov</c:v>
                  </c:pt>
                  <c:pt idx="28">
                    <c:v>Dec</c:v>
                  </c:pt>
                </c:lvl>
                <c:lvl>
                  <c:pt idx="0">
                    <c:v>2021</c:v>
                  </c:pt>
                  <c:pt idx="5">
                    <c:v>2022</c:v>
                  </c:pt>
                  <c:pt idx="17">
                    <c:v>2023</c:v>
                  </c:pt>
                </c:lvl>
              </c:multiLvlStrCache>
            </c:multiLvlStrRef>
          </c:cat>
          <c:val>
            <c:numRef>
              <c:f>Sheet3!$D$336:$D$367</c:f>
              <c:numCache>
                <c:formatCode>General</c:formatCode>
                <c:ptCount val="29"/>
                <c:pt idx="0">
                  <c:v>1102.3800000000001</c:v>
                </c:pt>
                <c:pt idx="1">
                  <c:v>1864</c:v>
                </c:pt>
                <c:pt idx="2">
                  <c:v>39420.94</c:v>
                </c:pt>
                <c:pt idx="3">
                  <c:v>8152.17</c:v>
                </c:pt>
                <c:pt idx="4">
                  <c:v>5784.16</c:v>
                </c:pt>
                <c:pt idx="5">
                  <c:v>264415.02</c:v>
                </c:pt>
                <c:pt idx="6">
                  <c:v>280724.31</c:v>
                </c:pt>
                <c:pt idx="7">
                  <c:v>507035.48</c:v>
                </c:pt>
                <c:pt idx="8">
                  <c:v>442329.98</c:v>
                </c:pt>
                <c:pt idx="9">
                  <c:v>596874</c:v>
                </c:pt>
                <c:pt idx="10">
                  <c:v>574445.28</c:v>
                </c:pt>
                <c:pt idx="11">
                  <c:v>608605.78</c:v>
                </c:pt>
                <c:pt idx="12">
                  <c:v>655809.64</c:v>
                </c:pt>
                <c:pt idx="13">
                  <c:v>658703.43999999994</c:v>
                </c:pt>
                <c:pt idx="14">
                  <c:v>676214.8</c:v>
                </c:pt>
                <c:pt idx="15">
                  <c:v>996274.26</c:v>
                </c:pt>
                <c:pt idx="16">
                  <c:v>734519.66</c:v>
                </c:pt>
                <c:pt idx="17">
                  <c:v>911473.44</c:v>
                </c:pt>
                <c:pt idx="18">
                  <c:v>849730.78</c:v>
                </c:pt>
                <c:pt idx="19">
                  <c:v>964829.45</c:v>
                </c:pt>
                <c:pt idx="20">
                  <c:v>876087.62</c:v>
                </c:pt>
                <c:pt idx="21">
                  <c:v>1012627.02</c:v>
                </c:pt>
                <c:pt idx="22">
                  <c:v>977759.85</c:v>
                </c:pt>
                <c:pt idx="23">
                  <c:v>889244.69</c:v>
                </c:pt>
                <c:pt idx="24">
                  <c:v>1037242.74</c:v>
                </c:pt>
                <c:pt idx="25">
                  <c:v>343937.79</c:v>
                </c:pt>
                <c:pt idx="26">
                  <c:v>294797.69</c:v>
                </c:pt>
                <c:pt idx="27">
                  <c:v>315030.53000000003</c:v>
                </c:pt>
                <c:pt idx="28">
                  <c:v>287823.17</c:v>
                </c:pt>
              </c:numCache>
            </c:numRef>
          </c:val>
          <c:smooth val="0"/>
          <c:extLst>
            <c:ext xmlns:c16="http://schemas.microsoft.com/office/drawing/2014/chart" uri="{C3380CC4-5D6E-409C-BE32-E72D297353CC}">
              <c16:uniqueId val="{0000001C-433A-4374-8190-33FB4ECF4148}"/>
            </c:ext>
          </c:extLst>
        </c:ser>
        <c:dLbls>
          <c:showLegendKey val="0"/>
          <c:showVal val="1"/>
          <c:showCatName val="0"/>
          <c:showSerName val="0"/>
          <c:showPercent val="0"/>
          <c:showBubbleSize val="0"/>
        </c:dLbls>
        <c:marker val="1"/>
        <c:smooth val="0"/>
        <c:axId val="182981408"/>
        <c:axId val="182971424"/>
      </c:lineChart>
      <c:catAx>
        <c:axId val="1005081103"/>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5081935"/>
        <c:crosses val="autoZero"/>
        <c:auto val="1"/>
        <c:lblAlgn val="ctr"/>
        <c:lblOffset val="100"/>
        <c:noMultiLvlLbl val="0"/>
      </c:catAx>
      <c:valAx>
        <c:axId val="1005081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Customer 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5081103"/>
        <c:crosses val="autoZero"/>
        <c:crossBetween val="between"/>
      </c:valAx>
      <c:valAx>
        <c:axId val="182971424"/>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981408"/>
        <c:crosses val="max"/>
        <c:crossBetween val="between"/>
      </c:valAx>
      <c:catAx>
        <c:axId val="182981408"/>
        <c:scaling>
          <c:orientation val="minMax"/>
        </c:scaling>
        <c:delete val="1"/>
        <c:axPos val="b"/>
        <c:numFmt formatCode="General" sourceLinked="1"/>
        <c:majorTickMark val="out"/>
        <c:minorTickMark val="none"/>
        <c:tickLblPos val="nextTo"/>
        <c:crossAx val="1829714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2">
            <a:lumMod val="20000"/>
            <a:lumOff val="80000"/>
          </a:schemeClr>
        </a:gs>
        <a:gs pos="48000">
          <a:schemeClr val="bg1">
            <a:lumMod val="95000"/>
          </a:schemeClr>
        </a:gs>
        <a:gs pos="100000">
          <a:schemeClr val="accent1">
            <a:lumMod val="60000"/>
            <a:lumOff val="40000"/>
          </a:schemeClr>
        </a:gs>
      </a:gsLst>
      <a:lin ang="16200000" scaled="1"/>
    </a:gra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[orderfinal.xlsx]Sheet3!PivotTable14</c:name>
    <c:fmtId val="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t>Region-wise Popular Category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Sheet3!$C$387</c:f>
              <c:strCache>
                <c:ptCount val="1"/>
                <c:pt idx="0">
                  <c:v>Total</c:v>
                </c:pt>
              </c:strCache>
            </c:strRef>
          </c:tx>
          <c:spPr>
            <a:solidFill>
              <a:srgbClr val="0070C0"/>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1"/>
              <c:layout>
                <c:manualLayout>
                  <c:x val="1.765597862779807E-2"/>
                  <c:y val="-1.42658319844446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C1-4E75-91C0-684DB1B54216}"/>
                </c:ext>
              </c:extLst>
            </c:dLbl>
            <c:dLbl>
              <c:idx val="2"/>
              <c:layout>
                <c:manualLayout>
                  <c:x val="6.4203558646538138E-3"/>
                  <c:y val="-7.132915992222313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C1-4E75-91C0-684DB1B542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Sheet3!$B$388:$B$411</c:f>
              <c:multiLvlStrCache>
                <c:ptCount val="20"/>
                <c:lvl>
                  <c:pt idx="0">
                    <c:v>Toys &amp; Gifts</c:v>
                  </c:pt>
                  <c:pt idx="1">
                    <c:v>Home_Appliances</c:v>
                  </c:pt>
                  <c:pt idx="2">
                    <c:v>Food &amp; Beverages</c:v>
                  </c:pt>
                  <c:pt idx="3">
                    <c:v>Luggage_Accessories</c:v>
                  </c:pt>
                  <c:pt idx="4">
                    <c:v>Furniture</c:v>
                  </c:pt>
                  <c:pt idx="5">
                    <c:v>Baby</c:v>
                  </c:pt>
                  <c:pt idx="6">
                    <c:v>Toys &amp; Gifts</c:v>
                  </c:pt>
                  <c:pt idx="7">
                    <c:v>Furniture</c:v>
                  </c:pt>
                  <c:pt idx="8">
                    <c:v>Luggage_Accessories</c:v>
                  </c:pt>
                  <c:pt idx="9">
                    <c:v>Home_Appliances</c:v>
                  </c:pt>
                  <c:pt idx="10">
                    <c:v>Luggage_Accessories</c:v>
                  </c:pt>
                  <c:pt idx="11">
                    <c:v>Toys &amp; Gifts</c:v>
                  </c:pt>
                  <c:pt idx="12">
                    <c:v>Home_Appliances</c:v>
                  </c:pt>
                  <c:pt idx="13">
                    <c:v>Food &amp; Beverages</c:v>
                  </c:pt>
                  <c:pt idx="14">
                    <c:v>Baby</c:v>
                  </c:pt>
                  <c:pt idx="15">
                    <c:v>Home_Appliances</c:v>
                  </c:pt>
                  <c:pt idx="16">
                    <c:v>Auto</c:v>
                  </c:pt>
                  <c:pt idx="17">
                    <c:v>Computers &amp; Accessories</c:v>
                  </c:pt>
                  <c:pt idx="18">
                    <c:v>Luggage_Accessories</c:v>
                  </c:pt>
                  <c:pt idx="19">
                    <c:v>Food &amp; Beverages</c:v>
                  </c:pt>
                </c:lvl>
                <c:lvl>
                  <c:pt idx="0">
                    <c:v>South</c:v>
                  </c:pt>
                  <c:pt idx="5">
                    <c:v>West</c:v>
                  </c:pt>
                  <c:pt idx="10">
                    <c:v>North</c:v>
                  </c:pt>
                  <c:pt idx="15">
                    <c:v>East</c:v>
                  </c:pt>
                </c:lvl>
              </c:multiLvlStrCache>
            </c:multiLvlStrRef>
          </c:cat>
          <c:val>
            <c:numRef>
              <c:f>Sheet3!$C$388:$C$411</c:f>
              <c:numCache>
                <c:formatCode>0.0,"k"</c:formatCode>
                <c:ptCount val="20"/>
                <c:pt idx="0">
                  <c:v>12433</c:v>
                </c:pt>
                <c:pt idx="1">
                  <c:v>9310</c:v>
                </c:pt>
                <c:pt idx="2">
                  <c:v>8838</c:v>
                </c:pt>
                <c:pt idx="3">
                  <c:v>7457</c:v>
                </c:pt>
                <c:pt idx="4">
                  <c:v>6594</c:v>
                </c:pt>
                <c:pt idx="5">
                  <c:v>6052</c:v>
                </c:pt>
                <c:pt idx="6">
                  <c:v>1476</c:v>
                </c:pt>
                <c:pt idx="7">
                  <c:v>1143</c:v>
                </c:pt>
                <c:pt idx="8">
                  <c:v>752</c:v>
                </c:pt>
                <c:pt idx="9">
                  <c:v>716</c:v>
                </c:pt>
                <c:pt idx="10">
                  <c:v>1624</c:v>
                </c:pt>
                <c:pt idx="11">
                  <c:v>1448</c:v>
                </c:pt>
                <c:pt idx="12">
                  <c:v>1365</c:v>
                </c:pt>
                <c:pt idx="13">
                  <c:v>1265</c:v>
                </c:pt>
                <c:pt idx="14">
                  <c:v>1240</c:v>
                </c:pt>
                <c:pt idx="15">
                  <c:v>437</c:v>
                </c:pt>
                <c:pt idx="16">
                  <c:v>367</c:v>
                </c:pt>
                <c:pt idx="17">
                  <c:v>328</c:v>
                </c:pt>
                <c:pt idx="18">
                  <c:v>206</c:v>
                </c:pt>
                <c:pt idx="19">
                  <c:v>182</c:v>
                </c:pt>
              </c:numCache>
            </c:numRef>
          </c:val>
          <c:extLst>
            <c:ext xmlns:c16="http://schemas.microsoft.com/office/drawing/2014/chart" uri="{C3380CC4-5D6E-409C-BE32-E72D297353CC}">
              <c16:uniqueId val="{00000000-18C1-4E75-91C0-684DB1B54216}"/>
            </c:ext>
          </c:extLst>
        </c:ser>
        <c:dLbls>
          <c:showLegendKey val="0"/>
          <c:showVal val="1"/>
          <c:showCatName val="0"/>
          <c:showSerName val="0"/>
          <c:showPercent val="0"/>
          <c:showBubbleSize val="0"/>
        </c:dLbls>
        <c:gapWidth val="65"/>
        <c:shape val="box"/>
        <c:axId val="183023840"/>
        <c:axId val="183024256"/>
        <c:axId val="0"/>
      </c:bar3DChart>
      <c:catAx>
        <c:axId val="18302384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dirty="0"/>
                  <a:t>Region</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83024256"/>
        <c:crosses val="autoZero"/>
        <c:auto val="1"/>
        <c:lblAlgn val="ctr"/>
        <c:lblOffset val="100"/>
        <c:noMultiLvlLbl val="0"/>
      </c:catAx>
      <c:valAx>
        <c:axId val="18302425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dirty="0"/>
                  <a:t>Order</a:t>
                </a:r>
                <a:r>
                  <a:rPr lang="en-US" baseline="0" dirty="0"/>
                  <a:t> Count</a:t>
                </a:r>
                <a:endParaRPr lang="en-IN" dirty="0"/>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8302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2">
            <a:lumMod val="20000"/>
            <a:lumOff val="80000"/>
          </a:schemeClr>
        </a:gs>
        <a:gs pos="48000">
          <a:schemeClr val="bg1">
            <a:lumMod val="95000"/>
          </a:schemeClr>
        </a:gs>
        <a:gs pos="100000">
          <a:schemeClr val="accent1">
            <a:lumMod val="60000"/>
            <a:lumOff val="40000"/>
          </a:schemeClr>
        </a:gs>
      </a:gsLst>
      <a:lin ang="16200000" scaled="1"/>
      <a:tileRect/>
    </a:gradFill>
    <a:ln w="9525" cap="flat" cmpd="sng" algn="ctr">
      <a:solidFill>
        <a:schemeClr val="dk1">
          <a:lumMod val="25000"/>
          <a:lumOff val="75000"/>
        </a:schemeClr>
      </a:solid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[Extra Business Question Analysis (AutoRecovered).xlsx]Sheet1!PivotTable18</c:name>
    <c:fmtId val="-1"/>
  </c:pivotSource>
  <c:chart>
    <c:title>
      <c:tx>
        <c:rich>
          <a:bodyPr rot="0" spcFirstLastPara="1" vertOverflow="ellipsis" vert="horz" wrap="square" anchor="ctr" anchorCtr="1"/>
          <a:lstStyle/>
          <a:p>
            <a:pPr>
              <a:defRPr sz="1800" b="1" i="0" u="none" strike="noStrike" kern="1200" cap="none" spc="0" baseline="0">
                <a:ln w="0"/>
                <a:solidFill>
                  <a:schemeClr val="tx1">
                    <a:lumMod val="75000"/>
                    <a:lumOff val="25000"/>
                  </a:schemeClr>
                </a:solidFill>
                <a:effectLst/>
                <a:latin typeface="+mn-lt"/>
                <a:ea typeface="+mn-ea"/>
                <a:cs typeface="+mn-cs"/>
              </a:defRPr>
            </a:pPr>
            <a:r>
              <a:rPr lang="en-US" b="1" u="none" dirty="0">
                <a:solidFill>
                  <a:schemeClr val="tx1">
                    <a:lumMod val="75000"/>
                    <a:lumOff val="25000"/>
                  </a:schemeClr>
                </a:solidFill>
                <a:effectLst/>
              </a:rPr>
              <a:t>State-wise Popular Category</a:t>
            </a:r>
          </a:p>
        </c:rich>
      </c:tx>
      <c:overlay val="0"/>
      <c:spPr>
        <a:noFill/>
        <a:ln>
          <a:noFill/>
        </a:ln>
        <a:effectLst/>
      </c:spPr>
      <c:txPr>
        <a:bodyPr rot="0" spcFirstLastPara="1" vertOverflow="ellipsis" vert="horz" wrap="square" anchor="ctr" anchorCtr="1"/>
        <a:lstStyle/>
        <a:p>
          <a:pPr>
            <a:defRPr sz="1800" b="1" i="0" u="none" strike="noStrike" kern="1200" cap="none" spc="0" baseline="0">
              <a:ln w="0"/>
              <a:solidFill>
                <a:schemeClr val="tx1">
                  <a:lumMod val="75000"/>
                  <a:lumOff val="25000"/>
                </a:schemeClr>
              </a:solidFill>
              <a:effectLst/>
              <a:latin typeface="+mn-lt"/>
              <a:ea typeface="+mn-ea"/>
              <a:cs typeface="+mn-cs"/>
            </a:defRPr>
          </a:pPr>
          <a:endParaRPr lang="en-US"/>
        </a:p>
      </c:txPr>
    </c:title>
    <c:autoTitleDeleted val="0"/>
    <c:pivotFmts>
      <c:pivotFmt>
        <c:idx val="0"/>
        <c:spPr>
          <a:solidFill>
            <a:schemeClr val="accent2">
              <a:alpha val="85000"/>
            </a:schemeClr>
          </a:solidFill>
          <a:ln w="9525" cap="flat" cmpd="sng" algn="ctr">
            <a:solidFill>
              <a:schemeClr val="accent2">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dk1">
                      <a:lumMod val="75000"/>
                      <a:lumOff val="25000"/>
                    </a:schemeClr>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alpha val="85000"/>
            </a:schemeClr>
          </a:solidFill>
          <a:ln w="9525" cap="flat" cmpd="sng" algn="ctr">
            <a:solidFill>
              <a:schemeClr val="accent2">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dk1">
                      <a:lumMod val="75000"/>
                      <a:lumOff val="25000"/>
                    </a:schemeClr>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alpha val="85000"/>
            </a:schemeClr>
          </a:solidFill>
          <a:ln w="9525" cap="flat" cmpd="sng" algn="ctr">
            <a:solidFill>
              <a:schemeClr val="accent2">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dk1">
                      <a:lumMod val="75000"/>
                      <a:lumOff val="25000"/>
                    </a:schemeClr>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Sheet1!$M$117</c:f>
              <c:strCache>
                <c:ptCount val="1"/>
                <c:pt idx="0">
                  <c:v>Total</c:v>
                </c:pt>
              </c:strCache>
            </c:strRef>
          </c:tx>
          <c:spPr>
            <a:solidFill>
              <a:srgbClr val="0070C0"/>
            </a:solidFill>
            <a:ln w="9525" cap="flat" cmpd="sng" algn="ctr">
              <a:solidFill>
                <a:schemeClr val="accent2">
                  <a:lumMod val="75000"/>
                </a:schemeClr>
              </a:solidFill>
              <a:round/>
            </a:ln>
            <a:effectLst/>
            <a:sp3d contourW="9525">
              <a:contourClr>
                <a:schemeClr val="accent2">
                  <a:lumMod val="75000"/>
                </a:schemeClr>
              </a:contourClr>
            </a:sp3d>
          </c:spPr>
          <c:invertIfNegative val="0"/>
          <c:dLbls>
            <c:dLbl>
              <c:idx val="1"/>
              <c:layout>
                <c:manualLayout>
                  <c:x val="1.34212915227811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C7D-40F8-8769-FC92C0EE2261}"/>
                </c:ext>
              </c:extLst>
            </c:dLbl>
            <c:dLbl>
              <c:idx val="2"/>
              <c:layout>
                <c:manualLayout>
                  <c:x val="1.789505536370822E-2"/>
                  <c:y val="-3.2238134750664978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7D-40F8-8769-FC92C0EE2261}"/>
                </c:ext>
              </c:extLst>
            </c:dLbl>
            <c:dLbl>
              <c:idx val="3"/>
              <c:layout>
                <c:manualLayout>
                  <c:x val="5.9650184545693976E-3"/>
                  <c:y val="-7.03385610945794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C7D-40F8-8769-FC92C0EE2261}"/>
                </c:ext>
              </c:extLst>
            </c:dLbl>
            <c:numFmt formatCode="0.0,&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cap="none" spc="0" baseline="0">
                    <a:ln w="0"/>
                    <a:solidFill>
                      <a:schemeClr val="tx1"/>
                    </a:solidFill>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Sheet1!$L$118:$L$146</c:f>
              <c:multiLvlStrCache>
                <c:ptCount val="21"/>
                <c:lvl>
                  <c:pt idx="0">
                    <c:v>Toys &amp; Gifts</c:v>
                  </c:pt>
                  <c:pt idx="1">
                    <c:v>Home_Appliances</c:v>
                  </c:pt>
                  <c:pt idx="2">
                    <c:v>Food &amp; Beverages</c:v>
                  </c:pt>
                  <c:pt idx="3">
                    <c:v>Toys &amp; Gifts</c:v>
                  </c:pt>
                  <c:pt idx="4">
                    <c:v>Home_Appliances</c:v>
                  </c:pt>
                  <c:pt idx="5">
                    <c:v>Food &amp; Beverages</c:v>
                  </c:pt>
                  <c:pt idx="6">
                    <c:v>Luggage_Accessories</c:v>
                  </c:pt>
                  <c:pt idx="7">
                    <c:v>Construction_Tools</c:v>
                  </c:pt>
                  <c:pt idx="8">
                    <c:v>Electronics</c:v>
                  </c:pt>
                  <c:pt idx="9">
                    <c:v>Baby</c:v>
                  </c:pt>
                  <c:pt idx="10">
                    <c:v>Toys &amp; Gifts</c:v>
                  </c:pt>
                  <c:pt idx="11">
                    <c:v>Computers &amp; Accessories</c:v>
                  </c:pt>
                  <c:pt idx="12">
                    <c:v>Home_Appliances</c:v>
                  </c:pt>
                  <c:pt idx="13">
                    <c:v>Luggage_Accessories</c:v>
                  </c:pt>
                  <c:pt idx="14">
                    <c:v>Food &amp; Beverages</c:v>
                  </c:pt>
                  <c:pt idx="15">
                    <c:v>Baby</c:v>
                  </c:pt>
                  <c:pt idx="16">
                    <c:v>Luggage_Accessories</c:v>
                  </c:pt>
                  <c:pt idx="17">
                    <c:v>Furniture</c:v>
                  </c:pt>
                  <c:pt idx="18">
                    <c:v>Home_Appliances</c:v>
                  </c:pt>
                  <c:pt idx="19">
                    <c:v>Auto</c:v>
                  </c:pt>
                  <c:pt idx="20">
                    <c:v>Computers &amp; Accessories</c:v>
                  </c:pt>
                </c:lvl>
                <c:lvl>
                  <c:pt idx="0">
                    <c:v>Andhra Pradesh</c:v>
                  </c:pt>
                  <c:pt idx="3">
                    <c:v>Chhattisgarh</c:v>
                  </c:pt>
                  <c:pt idx="6">
                    <c:v>Delhi</c:v>
                  </c:pt>
                  <c:pt idx="9">
                    <c:v>Gujarat</c:v>
                  </c:pt>
                  <c:pt idx="12">
                    <c:v>Haryana</c:v>
                  </c:pt>
                  <c:pt idx="15">
                    <c:v>Madhya Pradesh</c:v>
                  </c:pt>
                  <c:pt idx="18">
                    <c:v>West Bengal</c:v>
                  </c:pt>
                </c:lvl>
              </c:multiLvlStrCache>
            </c:multiLvlStrRef>
          </c:cat>
          <c:val>
            <c:numRef>
              <c:f>Sheet1!$M$118:$M$146</c:f>
              <c:numCache>
                <c:formatCode>0</c:formatCode>
                <c:ptCount val="21"/>
                <c:pt idx="0">
                  <c:v>12430</c:v>
                </c:pt>
                <c:pt idx="1">
                  <c:v>9319</c:v>
                </c:pt>
                <c:pt idx="2">
                  <c:v>8842</c:v>
                </c:pt>
                <c:pt idx="3">
                  <c:v>643</c:v>
                </c:pt>
                <c:pt idx="4">
                  <c:v>422</c:v>
                </c:pt>
                <c:pt idx="5">
                  <c:v>349</c:v>
                </c:pt>
                <c:pt idx="6">
                  <c:v>270</c:v>
                </c:pt>
                <c:pt idx="7">
                  <c:v>260</c:v>
                </c:pt>
                <c:pt idx="8">
                  <c:v>253</c:v>
                </c:pt>
                <c:pt idx="9">
                  <c:v>6086</c:v>
                </c:pt>
                <c:pt idx="10">
                  <c:v>1485</c:v>
                </c:pt>
                <c:pt idx="11">
                  <c:v>256</c:v>
                </c:pt>
                <c:pt idx="12">
                  <c:v>634</c:v>
                </c:pt>
                <c:pt idx="13">
                  <c:v>599</c:v>
                </c:pt>
                <c:pt idx="14">
                  <c:v>510</c:v>
                </c:pt>
                <c:pt idx="15">
                  <c:v>467</c:v>
                </c:pt>
                <c:pt idx="16">
                  <c:v>423</c:v>
                </c:pt>
                <c:pt idx="17">
                  <c:v>397</c:v>
                </c:pt>
                <c:pt idx="18">
                  <c:v>433</c:v>
                </c:pt>
                <c:pt idx="19">
                  <c:v>364</c:v>
                </c:pt>
                <c:pt idx="20">
                  <c:v>330</c:v>
                </c:pt>
              </c:numCache>
            </c:numRef>
          </c:val>
          <c:extLst>
            <c:ext xmlns:c16="http://schemas.microsoft.com/office/drawing/2014/chart" uri="{C3380CC4-5D6E-409C-BE32-E72D297353CC}">
              <c16:uniqueId val="{00000000-AC7D-40F8-8769-FC92C0EE2261}"/>
            </c:ext>
          </c:extLst>
        </c:ser>
        <c:dLbls>
          <c:showLegendKey val="0"/>
          <c:showVal val="1"/>
          <c:showCatName val="0"/>
          <c:showSerName val="0"/>
          <c:showPercent val="0"/>
          <c:showBubbleSize val="0"/>
        </c:dLbls>
        <c:gapWidth val="65"/>
        <c:shape val="box"/>
        <c:axId val="1111029471"/>
        <c:axId val="1111053951"/>
        <c:axId val="0"/>
      </c:bar3DChart>
      <c:catAx>
        <c:axId val="111102947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latin typeface="+mn-lt"/>
                <a:ea typeface="+mn-ea"/>
                <a:cs typeface="+mn-cs"/>
              </a:defRPr>
            </a:pPr>
            <a:endParaRPr lang="en-US"/>
          </a:p>
        </c:txPr>
        <c:crossAx val="1111053951"/>
        <c:crosses val="autoZero"/>
        <c:auto val="1"/>
        <c:lblAlgn val="ctr"/>
        <c:lblOffset val="100"/>
        <c:noMultiLvlLbl val="0"/>
      </c:catAx>
      <c:valAx>
        <c:axId val="1111053951"/>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none" spc="0" baseline="0">
                    <a:ln w="0"/>
                    <a:solidFill>
                      <a:schemeClr val="tx1"/>
                    </a:solidFill>
                    <a:effectLst/>
                    <a:latin typeface="+mn-lt"/>
                    <a:ea typeface="+mn-ea"/>
                    <a:cs typeface="+mn-cs"/>
                  </a:defRPr>
                </a:pPr>
                <a:r>
                  <a:rPr lang="en-US" b="1" dirty="0">
                    <a:effectLst/>
                  </a:rPr>
                  <a:t>Order count</a:t>
                </a:r>
                <a:endParaRPr lang="en-IN" b="1" dirty="0">
                  <a:effectLst/>
                </a:endParaRPr>
              </a:p>
            </c:rich>
          </c:tx>
          <c:overlay val="0"/>
          <c:spPr>
            <a:noFill/>
            <a:ln>
              <a:noFill/>
            </a:ln>
            <a:effectLst/>
          </c:spPr>
          <c:txPr>
            <a:bodyPr rot="-5400000" spcFirstLastPara="1" vertOverflow="ellipsis" vert="horz" wrap="square" anchor="ctr" anchorCtr="1"/>
            <a:lstStyle/>
            <a:p>
              <a:pPr>
                <a:defRPr sz="900" b="0" i="0" u="none" strike="noStrike" kern="1200" cap="none" spc="0" baseline="0">
                  <a:ln w="0"/>
                  <a:solidFill>
                    <a:schemeClr val="tx1"/>
                  </a:solidFill>
                  <a:effectLst/>
                  <a:latin typeface="+mn-lt"/>
                  <a:ea typeface="+mn-ea"/>
                  <a:cs typeface="+mn-cs"/>
                </a:defRPr>
              </a:pPr>
              <a:endParaRPr lang="en-US"/>
            </a:p>
          </c:txPr>
        </c:title>
        <c:numFmt formatCode="0.0,&quot;K&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latin typeface="+mn-lt"/>
                <a:ea typeface="+mn-ea"/>
                <a:cs typeface="+mn-cs"/>
              </a:defRPr>
            </a:pPr>
            <a:endParaRPr lang="en-US"/>
          </a:p>
        </c:txPr>
        <c:crossAx val="11110294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2">
            <a:lumMod val="20000"/>
            <a:lumOff val="80000"/>
          </a:schemeClr>
        </a:gs>
        <a:gs pos="48000">
          <a:schemeClr val="bg1">
            <a:lumMod val="95000"/>
          </a:schemeClr>
        </a:gs>
        <a:gs pos="100000">
          <a:schemeClr val="accent1">
            <a:lumMod val="60000"/>
            <a:lumOff val="40000"/>
          </a:schemeClr>
        </a:gs>
      </a:gsLst>
      <a:lin ang="16200000" scaled="1"/>
      <a:tileRect/>
    </a:gradFill>
    <a:ln w="9525" cap="flat" cmpd="sng" algn="ctr">
      <a:solidFill>
        <a:schemeClr val="dk1">
          <a:lumMod val="25000"/>
          <a:lumOff val="75000"/>
        </a:schemeClr>
      </a:solidFill>
      <a:round/>
    </a:ln>
    <a:effectLst>
      <a:outerShdw blurRad="50800" dist="38100" dir="2700000" algn="tl" rotWithShape="0">
        <a:prstClr val="black">
          <a:alpha val="40000"/>
        </a:prstClr>
      </a:outerShdw>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cap="none" spc="0" baseline="0">
                <a:ln w="0"/>
                <a:solidFill>
                  <a:schemeClr val="tx1">
                    <a:lumMod val="75000"/>
                    <a:lumOff val="25000"/>
                  </a:schemeClr>
                </a:solidFill>
                <a:effectLst/>
                <a:latin typeface="+mn-lt"/>
                <a:ea typeface="+mn-ea"/>
                <a:cs typeface="+mn-cs"/>
              </a:defRPr>
            </a:pPr>
            <a:r>
              <a:rPr lang="en-IN" sz="1600" b="1" u="none" dirty="0">
                <a:solidFill>
                  <a:schemeClr val="tx1">
                    <a:lumMod val="75000"/>
                    <a:lumOff val="25000"/>
                  </a:schemeClr>
                </a:solidFill>
                <a:effectLst/>
              </a:rPr>
              <a:t>Top 10 Most Expensive Products</a:t>
            </a:r>
          </a:p>
        </c:rich>
      </c:tx>
      <c:overlay val="0"/>
      <c:spPr>
        <a:noFill/>
        <a:ln>
          <a:noFill/>
        </a:ln>
        <a:effectLst/>
      </c:spPr>
      <c:txPr>
        <a:bodyPr rot="0" spcFirstLastPara="1" vertOverflow="ellipsis" vert="horz" wrap="square" anchor="ctr" anchorCtr="1"/>
        <a:lstStyle/>
        <a:p>
          <a:pPr>
            <a:defRPr sz="1600" b="1" i="0" u="none" strike="noStrike" kern="1200" cap="none" spc="0" baseline="0">
              <a:ln w="0"/>
              <a:solidFill>
                <a:schemeClr val="tx1">
                  <a:lumMod val="75000"/>
                  <a:lumOff val="25000"/>
                </a:schemeClr>
              </a:solidFill>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'top 10 products'!$B$1</c:f>
              <c:strCache>
                <c:ptCount val="1"/>
                <c:pt idx="0">
                  <c:v>MRP</c:v>
                </c:pt>
              </c:strCache>
            </c:strRef>
          </c:tx>
          <c:spPr>
            <a:solidFill>
              <a:srgbClr val="0070C0"/>
            </a:solidFill>
            <a:ln>
              <a:noFill/>
            </a:ln>
            <a:effectLst/>
            <a:sp3d/>
          </c:spPr>
          <c:invertIfNegative val="0"/>
          <c:dLbls>
            <c:dLbl>
              <c:idx val="0"/>
              <c:layout>
                <c:manualLayout>
                  <c:x val="0"/>
                  <c:y val="-6.929763032115086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DE-456A-8920-1F7A78DF3FE9}"/>
                </c:ext>
              </c:extLst>
            </c:dLbl>
            <c:dLbl>
              <c:idx val="1"/>
              <c:layout>
                <c:manualLayout>
                  <c:x val="1.6049033715481466E-3"/>
                  <c:y val="-3.46488151605754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0DE-456A-8920-1F7A78DF3FE9}"/>
                </c:ext>
              </c:extLst>
            </c:dLbl>
            <c:dLbl>
              <c:idx val="2"/>
              <c:layout>
                <c:manualLayout>
                  <c:x val="0"/>
                  <c:y val="-6.929763032115086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0DE-456A-8920-1F7A78DF3FE9}"/>
                </c:ext>
              </c:extLst>
            </c:dLbl>
            <c:numFmt formatCode="#,##0" sourceLinked="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 10 products'!$A$2:$A$11</c:f>
              <c:strCache>
                <c:ptCount val="10"/>
                <c:pt idx="0">
                  <c:v>69c590f7ffc7bf8db97190b6cb6ed62e</c:v>
                </c:pt>
                <c:pt idx="1">
                  <c:v>489ae2aa008f021502940f251d4cce7f</c:v>
                </c:pt>
                <c:pt idx="2">
                  <c:v>1bdf5e6731585cf01aa8169c7028d6ad</c:v>
                </c:pt>
                <c:pt idx="3">
                  <c:v>a6492cc69376c469ab6f61d8f44de961</c:v>
                </c:pt>
                <c:pt idx="4">
                  <c:v>c3ed642d592594bb648ff4a04cee2747</c:v>
                </c:pt>
                <c:pt idx="5">
                  <c:v>259037a6a41845e455183f89c5035f18</c:v>
                </c:pt>
                <c:pt idx="6">
                  <c:v>a1beef8f3992dbd4cd8726796aa69c53</c:v>
                </c:pt>
                <c:pt idx="7">
                  <c:v>4ca7b91a31637bd24fb8e559d5e015e4</c:v>
                </c:pt>
                <c:pt idx="8">
                  <c:v>6cdf8fc1d741c76586d8b6b15e9eef30</c:v>
                </c:pt>
                <c:pt idx="9">
                  <c:v>dd113cb02b2af9c8e5787e8f1f0722f6</c:v>
                </c:pt>
              </c:strCache>
            </c:strRef>
          </c:cat>
          <c:val>
            <c:numRef>
              <c:f>'top 10 products'!$B$2:$B$11</c:f>
              <c:numCache>
                <c:formatCode>#,##0.00</c:formatCode>
                <c:ptCount val="10"/>
                <c:pt idx="0">
                  <c:v>7060.2099609375</c:v>
                </c:pt>
                <c:pt idx="1">
                  <c:v>6929.31005859375</c:v>
                </c:pt>
                <c:pt idx="2">
                  <c:v>6861.66015625</c:v>
                </c:pt>
                <c:pt idx="3">
                  <c:v>4950.33984375</c:v>
                </c:pt>
                <c:pt idx="4">
                  <c:v>4764.33984375</c:v>
                </c:pt>
                <c:pt idx="5">
                  <c:v>4728.77978515625</c:v>
                </c:pt>
                <c:pt idx="6">
                  <c:v>4513.31982421875</c:v>
                </c:pt>
                <c:pt idx="7">
                  <c:v>4320.759765625</c:v>
                </c:pt>
                <c:pt idx="8">
                  <c:v>4175.259765625</c:v>
                </c:pt>
                <c:pt idx="9">
                  <c:v>4163.509765625</c:v>
                </c:pt>
              </c:numCache>
            </c:numRef>
          </c:val>
          <c:extLst>
            <c:ext xmlns:c16="http://schemas.microsoft.com/office/drawing/2014/chart" uri="{C3380CC4-5D6E-409C-BE32-E72D297353CC}">
              <c16:uniqueId val="{00000000-F0DE-456A-8920-1F7A78DF3FE9}"/>
            </c:ext>
          </c:extLst>
        </c:ser>
        <c:dLbls>
          <c:showLegendKey val="0"/>
          <c:showVal val="1"/>
          <c:showCatName val="0"/>
          <c:showSerName val="0"/>
          <c:showPercent val="0"/>
          <c:showBubbleSize val="0"/>
        </c:dLbls>
        <c:gapWidth val="150"/>
        <c:shape val="box"/>
        <c:axId val="275289904"/>
        <c:axId val="275281264"/>
        <c:axId val="0"/>
      </c:bar3DChart>
      <c:catAx>
        <c:axId val="2752899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275281264"/>
        <c:crosses val="autoZero"/>
        <c:auto val="1"/>
        <c:lblAlgn val="ctr"/>
        <c:lblOffset val="100"/>
        <c:noMultiLvlLbl val="0"/>
      </c:catAx>
      <c:valAx>
        <c:axId val="275281264"/>
        <c:scaling>
          <c:orientation val="minMax"/>
        </c:scaling>
        <c:delete val="0"/>
        <c:axPos val="l"/>
        <c:majorGridlines>
          <c:spPr>
            <a:ln w="9525" cap="flat" cmpd="sng" algn="ctr">
              <a:solidFill>
                <a:srgbClr val="ACCBDE"/>
              </a:solidFill>
              <a:round/>
            </a:ln>
            <a:effectLst/>
          </c:spPr>
        </c:majorGridlines>
        <c:title>
          <c:tx>
            <c:rich>
              <a:bodyPr rot="-5400000" spcFirstLastPara="1" vertOverflow="ellipsis" vert="horz" wrap="square" anchor="ctr" anchorCtr="1"/>
              <a:lstStyle/>
              <a:p>
                <a:pPr>
                  <a:defRPr sz="1000" b="0" i="0" u="none" strike="noStrike" kern="1200" cap="none" spc="0" baseline="0">
                    <a:ln w="0"/>
                    <a:solidFill>
                      <a:schemeClr val="tx1"/>
                    </a:solidFill>
                    <a:effectLst/>
                    <a:latin typeface="+mn-lt"/>
                    <a:ea typeface="+mn-ea"/>
                    <a:cs typeface="+mn-cs"/>
                  </a:defRPr>
                </a:pPr>
                <a:r>
                  <a:rPr lang="en-IN">
                    <a:effectLst/>
                  </a:rPr>
                  <a:t>MRP</a:t>
                </a:r>
              </a:p>
            </c:rich>
          </c:tx>
          <c:overlay val="0"/>
          <c:spPr>
            <a:noFill/>
            <a:ln>
              <a:noFill/>
            </a:ln>
            <a:effectLst/>
          </c:spPr>
          <c:txPr>
            <a:bodyPr rot="-5400000" spcFirstLastPara="1" vertOverflow="ellipsis" vert="horz" wrap="square" anchor="ctr" anchorCtr="1"/>
            <a:lstStyle/>
            <a:p>
              <a:pPr>
                <a:defRPr sz="1000" b="0" i="0" u="none" strike="noStrike" kern="1200" cap="none" spc="0" baseline="0">
                  <a:ln w="0"/>
                  <a:solidFill>
                    <a:schemeClr val="tx1"/>
                  </a:solidFill>
                  <a:effectLst/>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275289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rgbClr val="ACCBDE"/>
        </a:gs>
        <a:gs pos="48000">
          <a:srgbClr val="C2DCE0"/>
        </a:gs>
        <a:gs pos="100000">
          <a:srgbClr val="C2DCE0"/>
        </a:gs>
      </a:gsLst>
      <a:lin ang="16200000" scaled="1"/>
    </a:gradFill>
    <a:ln>
      <a:noFill/>
    </a:ln>
    <a:effectLst>
      <a:outerShdw blurRad="50800" dist="38100" dir="2700000" algn="tl" rotWithShape="0">
        <a:prstClr val="black">
          <a:alpha val="40000"/>
        </a:prstClr>
      </a:outerShdw>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1" i="0" u="none" strike="noStrike" kern="1200" cap="none" spc="0" baseline="0">
                <a:ln w="0"/>
                <a:solidFill>
                  <a:schemeClr val="tx1"/>
                </a:solidFill>
                <a:effectLst/>
                <a:latin typeface="+mn-lt"/>
                <a:ea typeface="+mn-ea"/>
                <a:cs typeface="+mn-cs"/>
              </a:defRPr>
            </a:pPr>
            <a:r>
              <a:rPr lang="en-IN" b="1" u="none" dirty="0">
                <a:effectLst/>
              </a:rPr>
              <a:t>Top 10 Performing Stores </a:t>
            </a:r>
          </a:p>
        </c:rich>
      </c:tx>
      <c:overlay val="0"/>
      <c:spPr>
        <a:noFill/>
        <a:ln>
          <a:noFill/>
        </a:ln>
        <a:effectLst/>
      </c:spPr>
      <c:txPr>
        <a:bodyPr rot="0" spcFirstLastPara="1" vertOverflow="ellipsis" vert="horz" wrap="square" anchor="ctr" anchorCtr="1"/>
        <a:lstStyle/>
        <a:p>
          <a:pPr>
            <a:defRPr sz="1400" b="1" i="0" u="none" strike="noStrike" kern="1200" cap="none" spc="0" baseline="0">
              <a:ln w="0"/>
              <a:solidFill>
                <a:schemeClr val="tx1"/>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Sheet1!$I$154</c:f>
              <c:strCache>
                <c:ptCount val="1"/>
                <c:pt idx="0">
                  <c:v>Total_Revenue</c:v>
                </c:pt>
              </c:strCache>
            </c:strRef>
          </c:tx>
          <c:spPr>
            <a:solidFill>
              <a:srgbClr val="0070C0"/>
            </a:solidFill>
            <a:ln>
              <a:noFill/>
            </a:ln>
            <a:effectLst/>
          </c:spPr>
          <c:invertIfNegative val="0"/>
          <c:cat>
            <c:strRef>
              <c:f>Sheet1!$H$155:$H$164</c:f>
              <c:strCache>
                <c:ptCount val="10"/>
                <c:pt idx="0">
                  <c:v>ST103</c:v>
                </c:pt>
                <c:pt idx="1">
                  <c:v>ST143</c:v>
                </c:pt>
                <c:pt idx="2">
                  <c:v>ST106</c:v>
                </c:pt>
                <c:pt idx="3">
                  <c:v>ST102</c:v>
                </c:pt>
                <c:pt idx="4">
                  <c:v>ST125</c:v>
                </c:pt>
                <c:pt idx="5">
                  <c:v>ST410</c:v>
                </c:pt>
                <c:pt idx="6">
                  <c:v>ST167</c:v>
                </c:pt>
                <c:pt idx="7">
                  <c:v>ST180</c:v>
                </c:pt>
                <c:pt idx="8">
                  <c:v>ST132</c:v>
                </c:pt>
                <c:pt idx="9">
                  <c:v>ST218</c:v>
                </c:pt>
              </c:strCache>
            </c:strRef>
          </c:cat>
          <c:val>
            <c:numRef>
              <c:f>Sheet1!$I$155:$I$164</c:f>
              <c:numCache>
                <c:formatCode>0.00,,\ "M"</c:formatCode>
                <c:ptCount val="10"/>
                <c:pt idx="0">
                  <c:v>3515018.9301023483</c:v>
                </c:pt>
                <c:pt idx="1">
                  <c:v>991635.43021965027</c:v>
                </c:pt>
                <c:pt idx="2">
                  <c:v>752503.59991455078</c:v>
                </c:pt>
                <c:pt idx="3">
                  <c:v>619212.17991542816</c:v>
                </c:pt>
                <c:pt idx="4">
                  <c:v>556433.36035060883</c:v>
                </c:pt>
                <c:pt idx="5">
                  <c:v>549584.88953971863</c:v>
                </c:pt>
                <c:pt idx="6">
                  <c:v>497784.85967826843</c:v>
                </c:pt>
                <c:pt idx="7">
                  <c:v>469649.1106300354</c:v>
                </c:pt>
                <c:pt idx="8">
                  <c:v>424616.52030563354</c:v>
                </c:pt>
                <c:pt idx="9">
                  <c:v>417919.13020133972</c:v>
                </c:pt>
              </c:numCache>
            </c:numRef>
          </c:val>
          <c:extLst>
            <c:ext xmlns:c16="http://schemas.microsoft.com/office/drawing/2014/chart" uri="{C3380CC4-5D6E-409C-BE32-E72D297353CC}">
              <c16:uniqueId val="{00000000-4E57-48F5-9B77-EDA98C4E9EF9}"/>
            </c:ext>
          </c:extLst>
        </c:ser>
        <c:dLbls>
          <c:showLegendKey val="0"/>
          <c:showVal val="0"/>
          <c:showCatName val="0"/>
          <c:showSerName val="0"/>
          <c:showPercent val="0"/>
          <c:showBubbleSize val="0"/>
        </c:dLbls>
        <c:gapWidth val="150"/>
        <c:axId val="377612592"/>
        <c:axId val="377619312"/>
      </c:barChart>
      <c:lineChart>
        <c:grouping val="standard"/>
        <c:varyColors val="0"/>
        <c:ser>
          <c:idx val="1"/>
          <c:order val="1"/>
          <c:tx>
            <c:strRef>
              <c:f>Sheet1!$J$154</c:f>
              <c:strCache>
                <c:ptCount val="1"/>
                <c:pt idx="0">
                  <c:v> Profit</c:v>
                </c:pt>
              </c:strCache>
            </c:strRef>
          </c:tx>
          <c:spPr>
            <a:ln w="28575" cap="rnd">
              <a:solidFill>
                <a:srgbClr val="F87F06"/>
              </a:solidFill>
              <a:round/>
            </a:ln>
            <a:effectLst/>
          </c:spPr>
          <c:marker>
            <c:symbol val="circle"/>
            <c:size val="5"/>
            <c:spPr>
              <a:solidFill>
                <a:srgbClr val="F87F06"/>
              </a:solidFill>
              <a:ln w="9525">
                <a:solidFill>
                  <a:schemeClr val="accent6">
                    <a:shade val="76000"/>
                  </a:schemeClr>
                </a:solidFill>
              </a:ln>
              <a:effectLst/>
            </c:spPr>
          </c:marker>
          <c:cat>
            <c:strRef>
              <c:f>Sheet1!$H$155:$H$164</c:f>
              <c:strCache>
                <c:ptCount val="10"/>
                <c:pt idx="0">
                  <c:v>ST103</c:v>
                </c:pt>
                <c:pt idx="1">
                  <c:v>ST143</c:v>
                </c:pt>
                <c:pt idx="2">
                  <c:v>ST106</c:v>
                </c:pt>
                <c:pt idx="3">
                  <c:v>ST102</c:v>
                </c:pt>
                <c:pt idx="4">
                  <c:v>ST125</c:v>
                </c:pt>
                <c:pt idx="5">
                  <c:v>ST410</c:v>
                </c:pt>
                <c:pt idx="6">
                  <c:v>ST167</c:v>
                </c:pt>
                <c:pt idx="7">
                  <c:v>ST180</c:v>
                </c:pt>
                <c:pt idx="8">
                  <c:v>ST132</c:v>
                </c:pt>
                <c:pt idx="9">
                  <c:v>ST218</c:v>
                </c:pt>
              </c:strCache>
            </c:strRef>
          </c:cat>
          <c:val>
            <c:numRef>
              <c:f>Sheet1!$J$155:$J$164</c:f>
              <c:numCache>
                <c:formatCode>#,##0</c:formatCode>
                <c:ptCount val="10"/>
                <c:pt idx="0">
                  <c:v>521768.41587734222</c:v>
                </c:pt>
                <c:pt idx="1">
                  <c:v>180006.09710121155</c:v>
                </c:pt>
                <c:pt idx="2">
                  <c:v>102434.63177204132</c:v>
                </c:pt>
                <c:pt idx="3">
                  <c:v>69006.871706962585</c:v>
                </c:pt>
                <c:pt idx="4">
                  <c:v>67443.42076253891</c:v>
                </c:pt>
                <c:pt idx="5">
                  <c:v>73439.660648822784</c:v>
                </c:pt>
                <c:pt idx="6">
                  <c:v>68107.869544506073</c:v>
                </c:pt>
                <c:pt idx="7">
                  <c:v>82207.307531356812</c:v>
                </c:pt>
                <c:pt idx="8">
                  <c:v>71013.650273323059</c:v>
                </c:pt>
                <c:pt idx="9">
                  <c:v>75854.387228727341</c:v>
                </c:pt>
              </c:numCache>
            </c:numRef>
          </c:val>
          <c:smooth val="0"/>
          <c:extLst>
            <c:ext xmlns:c16="http://schemas.microsoft.com/office/drawing/2014/chart" uri="{C3380CC4-5D6E-409C-BE32-E72D297353CC}">
              <c16:uniqueId val="{00000001-4E57-48F5-9B77-EDA98C4E9EF9}"/>
            </c:ext>
          </c:extLst>
        </c:ser>
        <c:dLbls>
          <c:showLegendKey val="0"/>
          <c:showVal val="0"/>
          <c:showCatName val="0"/>
          <c:showSerName val="0"/>
          <c:showPercent val="0"/>
          <c:showBubbleSize val="0"/>
        </c:dLbls>
        <c:marker val="1"/>
        <c:smooth val="0"/>
        <c:axId val="377592912"/>
        <c:axId val="377608272"/>
      </c:lineChart>
      <c:catAx>
        <c:axId val="377612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619312"/>
        <c:crosses val="autoZero"/>
        <c:auto val="1"/>
        <c:lblAlgn val="ctr"/>
        <c:lblOffset val="100"/>
        <c:noMultiLvlLbl val="0"/>
      </c:catAx>
      <c:valAx>
        <c:axId val="377619312"/>
        <c:scaling>
          <c:orientation val="minMax"/>
        </c:scaling>
        <c:delete val="0"/>
        <c:axPos val="l"/>
        <c:title>
          <c:tx>
            <c:rich>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IN" dirty="0"/>
                  <a:t>Revenue</a:t>
                </a:r>
              </a:p>
            </c:rich>
          </c:tx>
          <c:overlay val="0"/>
          <c:spPr>
            <a:noFill/>
            <a:ln>
              <a:noFill/>
            </a:ln>
            <a:effectLst/>
          </c:spPr>
          <c:txPr>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numFmt formatCode="0.00,,\ &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612592"/>
        <c:crosses val="autoZero"/>
        <c:crossBetween val="between"/>
      </c:valAx>
      <c:valAx>
        <c:axId val="377608272"/>
        <c:scaling>
          <c:orientation val="minMax"/>
        </c:scaling>
        <c:delete val="0"/>
        <c:axPos val="r"/>
        <c:title>
          <c:tx>
            <c:rich>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IN"/>
                  <a:t>Profit</a:t>
                </a:r>
              </a:p>
            </c:rich>
          </c:tx>
          <c:overlay val="0"/>
          <c:spPr>
            <a:noFill/>
            <a:ln>
              <a:noFill/>
            </a:ln>
            <a:effectLst/>
          </c:spPr>
          <c:txPr>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592912"/>
        <c:crosses val="max"/>
        <c:crossBetween val="between"/>
      </c:valAx>
      <c:catAx>
        <c:axId val="377592912"/>
        <c:scaling>
          <c:orientation val="minMax"/>
        </c:scaling>
        <c:delete val="1"/>
        <c:axPos val="b"/>
        <c:numFmt formatCode="General" sourceLinked="1"/>
        <c:majorTickMark val="none"/>
        <c:minorTickMark val="none"/>
        <c:tickLblPos val="nextTo"/>
        <c:crossAx val="3776082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lumMod val="95000"/>
          <a:lumOff val="5000"/>
        </a:schemeClr>
      </a:solidFill>
    </a:ln>
    <a:effectLst>
      <a:outerShdw blurRad="50800" dist="38100" dir="2700000" algn="tl" rotWithShape="0">
        <a:prstClr val="black">
          <a:alpha val="40000"/>
        </a:prstClr>
      </a:outerShdw>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1" i="0" u="none" strike="noStrike" kern="1200" cap="none" spc="0" baseline="0">
                <a:ln w="0"/>
                <a:solidFill>
                  <a:schemeClr val="tx1"/>
                </a:solidFill>
                <a:effectLst/>
                <a:latin typeface="+mn-lt"/>
                <a:ea typeface="+mn-ea"/>
                <a:cs typeface="+mn-cs"/>
              </a:defRPr>
            </a:pPr>
            <a:r>
              <a:rPr lang="en-IN" b="1" u="none" dirty="0">
                <a:effectLst/>
              </a:rPr>
              <a:t>Bottom 10 Performing Stores</a:t>
            </a:r>
          </a:p>
        </c:rich>
      </c:tx>
      <c:overlay val="0"/>
      <c:spPr>
        <a:noFill/>
        <a:ln>
          <a:noFill/>
        </a:ln>
        <a:effectLst/>
      </c:spPr>
      <c:txPr>
        <a:bodyPr rot="0" spcFirstLastPara="1" vertOverflow="ellipsis" vert="horz" wrap="square" anchor="ctr" anchorCtr="1"/>
        <a:lstStyle/>
        <a:p>
          <a:pPr>
            <a:defRPr sz="1400" b="1" i="0" u="none" strike="noStrike" kern="1200" cap="none" spc="0" baseline="0">
              <a:ln w="0"/>
              <a:solidFill>
                <a:schemeClr val="tx1"/>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Sheet1!$I$166</c:f>
              <c:strCache>
                <c:ptCount val="1"/>
                <c:pt idx="0">
                  <c:v>Total_Revenue</c:v>
                </c:pt>
              </c:strCache>
            </c:strRef>
          </c:tx>
          <c:spPr>
            <a:solidFill>
              <a:srgbClr val="0070C0"/>
            </a:solidFill>
            <a:ln>
              <a:noFill/>
            </a:ln>
            <a:effectLst/>
          </c:spPr>
          <c:invertIfNegative val="0"/>
          <c:cat>
            <c:strRef>
              <c:f>Sheet1!$H$167:$H$176</c:f>
              <c:strCache>
                <c:ptCount val="10"/>
                <c:pt idx="0">
                  <c:v>ST133</c:v>
                </c:pt>
                <c:pt idx="1">
                  <c:v>ST230</c:v>
                </c:pt>
                <c:pt idx="2">
                  <c:v>ST166</c:v>
                </c:pt>
                <c:pt idx="3">
                  <c:v>ST253</c:v>
                </c:pt>
                <c:pt idx="4">
                  <c:v>ST199</c:v>
                </c:pt>
                <c:pt idx="5">
                  <c:v>ST135</c:v>
                </c:pt>
                <c:pt idx="6">
                  <c:v>ST177</c:v>
                </c:pt>
                <c:pt idx="7">
                  <c:v>ST112</c:v>
                </c:pt>
                <c:pt idx="8">
                  <c:v>ST463</c:v>
                </c:pt>
                <c:pt idx="9">
                  <c:v>ST354</c:v>
                </c:pt>
              </c:strCache>
            </c:strRef>
          </c:cat>
          <c:val>
            <c:numRef>
              <c:f>Sheet1!$I$167:$I$176</c:f>
              <c:numCache>
                <c:formatCode>0.00,,\ "M"</c:formatCode>
                <c:ptCount val="10"/>
                <c:pt idx="0">
                  <c:v>236153.41957759857</c:v>
                </c:pt>
                <c:pt idx="1">
                  <c:v>235092.96016120911</c:v>
                </c:pt>
                <c:pt idx="2">
                  <c:v>229984.98964118958</c:v>
                </c:pt>
                <c:pt idx="3">
                  <c:v>225291.63974094391</c:v>
                </c:pt>
                <c:pt idx="4">
                  <c:v>224840.19950675964</c:v>
                </c:pt>
                <c:pt idx="5">
                  <c:v>219654.44017410278</c:v>
                </c:pt>
                <c:pt idx="6">
                  <c:v>218117.64992332458</c:v>
                </c:pt>
                <c:pt idx="7">
                  <c:v>212117.06985855103</c:v>
                </c:pt>
                <c:pt idx="8">
                  <c:v>207765.28075408936</c:v>
                </c:pt>
                <c:pt idx="9">
                  <c:v>165448.17045402527</c:v>
                </c:pt>
              </c:numCache>
            </c:numRef>
          </c:val>
          <c:extLst>
            <c:ext xmlns:c16="http://schemas.microsoft.com/office/drawing/2014/chart" uri="{C3380CC4-5D6E-409C-BE32-E72D297353CC}">
              <c16:uniqueId val="{00000000-59D7-4F28-A50F-0DF54340BDB2}"/>
            </c:ext>
          </c:extLst>
        </c:ser>
        <c:dLbls>
          <c:showLegendKey val="0"/>
          <c:showVal val="0"/>
          <c:showCatName val="0"/>
          <c:showSerName val="0"/>
          <c:showPercent val="0"/>
          <c:showBubbleSize val="0"/>
        </c:dLbls>
        <c:gapWidth val="150"/>
        <c:axId val="377576112"/>
        <c:axId val="377576592"/>
      </c:barChart>
      <c:lineChart>
        <c:grouping val="standard"/>
        <c:varyColors val="0"/>
        <c:ser>
          <c:idx val="1"/>
          <c:order val="1"/>
          <c:tx>
            <c:strRef>
              <c:f>Sheet1!$J$166</c:f>
              <c:strCache>
                <c:ptCount val="1"/>
                <c:pt idx="0">
                  <c:v> Profit</c:v>
                </c:pt>
              </c:strCache>
            </c:strRef>
          </c:tx>
          <c:spPr>
            <a:ln w="28575" cap="rnd">
              <a:solidFill>
                <a:srgbClr val="F87F06"/>
              </a:solidFill>
              <a:round/>
            </a:ln>
            <a:effectLst/>
          </c:spPr>
          <c:marker>
            <c:symbol val="circle"/>
            <c:size val="5"/>
            <c:spPr>
              <a:solidFill>
                <a:srgbClr val="F87F06"/>
              </a:solidFill>
              <a:ln w="9525">
                <a:solidFill>
                  <a:schemeClr val="accent6">
                    <a:shade val="76000"/>
                  </a:schemeClr>
                </a:solidFill>
              </a:ln>
              <a:effectLst/>
            </c:spPr>
          </c:marker>
          <c:cat>
            <c:strRef>
              <c:f>Sheet1!$H$167:$H$176</c:f>
              <c:strCache>
                <c:ptCount val="10"/>
                <c:pt idx="0">
                  <c:v>ST133</c:v>
                </c:pt>
                <c:pt idx="1">
                  <c:v>ST230</c:v>
                </c:pt>
                <c:pt idx="2">
                  <c:v>ST166</c:v>
                </c:pt>
                <c:pt idx="3">
                  <c:v>ST253</c:v>
                </c:pt>
                <c:pt idx="4">
                  <c:v>ST199</c:v>
                </c:pt>
                <c:pt idx="5">
                  <c:v>ST135</c:v>
                </c:pt>
                <c:pt idx="6">
                  <c:v>ST177</c:v>
                </c:pt>
                <c:pt idx="7">
                  <c:v>ST112</c:v>
                </c:pt>
                <c:pt idx="8">
                  <c:v>ST463</c:v>
                </c:pt>
                <c:pt idx="9">
                  <c:v>ST354</c:v>
                </c:pt>
              </c:strCache>
            </c:strRef>
          </c:cat>
          <c:val>
            <c:numRef>
              <c:f>Sheet1!$J$167:$J$176</c:f>
              <c:numCache>
                <c:formatCode>#,##0</c:formatCode>
                <c:ptCount val="10"/>
                <c:pt idx="0">
                  <c:v>27558.429006576538</c:v>
                </c:pt>
                <c:pt idx="1">
                  <c:v>31334.570560455322</c:v>
                </c:pt>
                <c:pt idx="2">
                  <c:v>26195.439975380898</c:v>
                </c:pt>
                <c:pt idx="3">
                  <c:v>36264.169501781464</c:v>
                </c:pt>
                <c:pt idx="4">
                  <c:v>28399.248907089233</c:v>
                </c:pt>
                <c:pt idx="5">
                  <c:v>31852.700074672699</c:v>
                </c:pt>
                <c:pt idx="6">
                  <c:v>32396.120341062546</c:v>
                </c:pt>
                <c:pt idx="7">
                  <c:v>35177.080494642258</c:v>
                </c:pt>
                <c:pt idx="8">
                  <c:v>24457.282861709595</c:v>
                </c:pt>
                <c:pt idx="9">
                  <c:v>18477.181564331055</c:v>
                </c:pt>
              </c:numCache>
            </c:numRef>
          </c:val>
          <c:smooth val="0"/>
          <c:extLst>
            <c:ext xmlns:c16="http://schemas.microsoft.com/office/drawing/2014/chart" uri="{C3380CC4-5D6E-409C-BE32-E72D297353CC}">
              <c16:uniqueId val="{00000001-59D7-4F28-A50F-0DF54340BDB2}"/>
            </c:ext>
          </c:extLst>
        </c:ser>
        <c:dLbls>
          <c:showLegendKey val="0"/>
          <c:showVal val="0"/>
          <c:showCatName val="0"/>
          <c:showSerName val="0"/>
          <c:showPercent val="0"/>
          <c:showBubbleSize val="0"/>
        </c:dLbls>
        <c:marker val="1"/>
        <c:smooth val="0"/>
        <c:axId val="377563152"/>
        <c:axId val="377587632"/>
      </c:lineChart>
      <c:catAx>
        <c:axId val="37757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576592"/>
        <c:crosses val="autoZero"/>
        <c:auto val="1"/>
        <c:lblAlgn val="ctr"/>
        <c:lblOffset val="100"/>
        <c:noMultiLvlLbl val="0"/>
      </c:catAx>
      <c:valAx>
        <c:axId val="377576592"/>
        <c:scaling>
          <c:orientation val="minMax"/>
        </c:scaling>
        <c:delete val="0"/>
        <c:axPos val="l"/>
        <c:title>
          <c:tx>
            <c:rich>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IN" dirty="0"/>
                  <a:t>Revenue</a:t>
                </a:r>
              </a:p>
            </c:rich>
          </c:tx>
          <c:overlay val="0"/>
          <c:spPr>
            <a:noFill/>
            <a:ln>
              <a:noFill/>
            </a:ln>
            <a:effectLst/>
          </c:spPr>
          <c:txPr>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numFmt formatCode="0.00,,\ &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576112"/>
        <c:crosses val="autoZero"/>
        <c:crossBetween val="between"/>
      </c:valAx>
      <c:valAx>
        <c:axId val="377587632"/>
        <c:scaling>
          <c:orientation val="minMax"/>
        </c:scaling>
        <c:delete val="0"/>
        <c:axPos val="r"/>
        <c:title>
          <c:tx>
            <c:rich>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r>
                  <a:rPr lang="en-IN"/>
                  <a:t>Profit</a:t>
                </a:r>
              </a:p>
            </c:rich>
          </c:tx>
          <c:overlay val="0"/>
          <c:spPr>
            <a:noFill/>
            <a:ln>
              <a:noFill/>
            </a:ln>
            <a:effectLst/>
          </c:spPr>
          <c:txPr>
            <a:bodyPr rot="-5400000" spcFirstLastPara="1" vertOverflow="ellipsis" vert="horz" wrap="square" anchor="ctr" anchorCtr="1"/>
            <a:lstStyle/>
            <a:p>
              <a:pPr>
                <a:defRPr sz="10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crossAx val="377563152"/>
        <c:crosses val="max"/>
        <c:crossBetween val="between"/>
      </c:valAx>
      <c:catAx>
        <c:axId val="377563152"/>
        <c:scaling>
          <c:orientation val="minMax"/>
        </c:scaling>
        <c:delete val="1"/>
        <c:axPos val="b"/>
        <c:numFmt formatCode="General" sourceLinked="1"/>
        <c:majorTickMark val="none"/>
        <c:minorTickMark val="none"/>
        <c:tickLblPos val="nextTo"/>
        <c:crossAx val="3775876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lumMod val="95000"/>
          <a:lumOff val="5000"/>
        </a:schemeClr>
      </a:solidFill>
    </a:ln>
    <a:effectLst>
      <a:outerShdw blurRad="50800" dist="38100" dir="2700000" algn="tl" rotWithShape="0">
        <a:prstClr val="black">
          <a:alpha val="40000"/>
        </a:prstClr>
      </a:outerShdw>
    </a:effectLst>
  </c:spPr>
  <c:txPr>
    <a:bodyPr/>
    <a:lstStyle/>
    <a:p>
      <a:pPr>
        <a:defRPr b="0" cap="none" spc="0">
          <a:ln w="0"/>
          <a:solidFill>
            <a:schemeClr val="tx1"/>
          </a:solidFill>
          <a:effectLst>
            <a:outerShdw blurRad="38100" dist="19050" dir="2700000" algn="tl" rotWithShape="0">
              <a:schemeClr val="dk1">
                <a:alpha val="40000"/>
              </a:schemeClr>
            </a:outerShdw>
          </a:effectL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withinLinearReversed" id="26">
  <a:schemeClr val="accent6"/>
</cs:colorStyle>
</file>

<file path=ppt/charts/colors9.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92">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lumMod val="75000"/>
          </a:schemeClr>
        </a:solidFill>
      </a:ln>
    </cs:spPr>
  </cs:dataPoint>
  <cs:dataPoint3D>
    <cs:lnRef idx="0">
      <cs:styleClr val="auto"/>
    </cs:lnRef>
    <cs:fillRef idx="0">
      <cs:styleClr val="auto"/>
    </cs:fillRef>
    <cs:effectRef idx="0"/>
    <cs:fontRef idx="minor">
      <a:schemeClr val="tx1"/>
    </cs:fontRef>
    <cs:spPr>
      <a:solidFill>
        <a:schemeClr val="phClr"/>
      </a:solidFill>
      <a:ln>
        <a:solidFill>
          <a:schemeClr val="phClr">
            <a:lumMod val="75000"/>
          </a:schemeClr>
        </a:solidFill>
      </a:ln>
      <a:scene3d>
        <a:camera prst="orthographicFront"/>
        <a:lightRig rig="threePt" dir="t"/>
      </a:scene3d>
      <a:sp3d prstMaterial="translucentPowder"/>
    </cs:spPr>
  </cs:dataPoint3D>
  <cs:dataPointLine>
    <cs:lnRef idx="0">
      <cs:styleClr val="auto"/>
    </cs:lnRef>
    <cs:fillRef idx="0"/>
    <cs:effectRef idx="0"/>
    <cs:fontRef idx="minor">
      <a:schemeClr val="tx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dk1"/>
    </cs:fontRef>
    <cs:spPr>
      <a:solidFill>
        <a:schemeClr val="phClr">
          <a:alpha val="70000"/>
        </a:schemeClr>
      </a:solidFill>
      <a:ln>
        <a:solidFill>
          <a:schemeClr val="phClr">
            <a:lumMod val="7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tx1"/>
    </cs:fontRef>
    <cs:spPr>
      <a:solidFill>
        <a:schemeClr val="lt1">
          <a:alpha val="27000"/>
        </a:schemeClr>
      </a:solidFill>
      <a:sp3d/>
    </cs:spPr>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0" kern="1200" cap="none"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tx1"/>
    </cs:fontRef>
    <cs:spPr>
      <a:sp3d/>
    </cs:spPr>
  </cs:wall>
</cs:chartStyle>
</file>

<file path=ppt/charts/style1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5.xml><?xml version="1.0" encoding="utf-8"?>
<cs:chartStyle xmlns:cs="http://schemas.microsoft.com/office/drawing/2012/chartStyle" xmlns:a="http://schemas.openxmlformats.org/drawingml/2006/main" id="292">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lumMod val="75000"/>
          </a:schemeClr>
        </a:solidFill>
      </a:ln>
    </cs:spPr>
  </cs:dataPoint>
  <cs:dataPoint3D>
    <cs:lnRef idx="0">
      <cs:styleClr val="auto"/>
    </cs:lnRef>
    <cs:fillRef idx="0">
      <cs:styleClr val="auto"/>
    </cs:fillRef>
    <cs:effectRef idx="0"/>
    <cs:fontRef idx="minor">
      <a:schemeClr val="tx1"/>
    </cs:fontRef>
    <cs:spPr>
      <a:solidFill>
        <a:schemeClr val="phClr"/>
      </a:solidFill>
      <a:ln>
        <a:solidFill>
          <a:schemeClr val="phClr">
            <a:lumMod val="75000"/>
          </a:schemeClr>
        </a:solidFill>
      </a:ln>
      <a:scene3d>
        <a:camera prst="orthographicFront"/>
        <a:lightRig rig="threePt" dir="t"/>
      </a:scene3d>
      <a:sp3d prstMaterial="translucentPowder"/>
    </cs:spPr>
  </cs:dataPoint3D>
  <cs:dataPointLine>
    <cs:lnRef idx="0">
      <cs:styleClr val="auto"/>
    </cs:lnRef>
    <cs:fillRef idx="0"/>
    <cs:effectRef idx="0"/>
    <cs:fontRef idx="minor">
      <a:schemeClr val="tx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dk1"/>
    </cs:fontRef>
    <cs:spPr>
      <a:solidFill>
        <a:schemeClr val="phClr">
          <a:alpha val="70000"/>
        </a:schemeClr>
      </a:solidFill>
      <a:ln>
        <a:solidFill>
          <a:schemeClr val="phClr">
            <a:lumMod val="7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tx1"/>
    </cs:fontRef>
    <cs:spPr>
      <a:solidFill>
        <a:schemeClr val="lt1">
          <a:alpha val="27000"/>
        </a:schemeClr>
      </a:solidFill>
      <a:sp3d/>
    </cs:spPr>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0" kern="1200" cap="none"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tx1"/>
    </cs:fontRef>
    <cs:spPr>
      <a:sp3d/>
    </cs:spPr>
  </cs:wall>
</cs:chartStyle>
</file>

<file path=ppt/charts/style1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8.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6.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8.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18.jpeg"/></Relationships>
</file>

<file path=ppt/diagrams/_rels/data3.xml.rels><?xml version="1.0" encoding="UTF-8" standalone="yes"?>
<Relationships xmlns="http://schemas.openxmlformats.org/package/2006/relationships"><Relationship Id="rId1" Type="http://schemas.openxmlformats.org/officeDocument/2006/relationships/image" Target="../media/image18.jpeg"/></Relationships>
</file>

<file path=ppt/diagrams/_rels/data4.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0AF9F1-BA39-4C33-B5E4-A6229DCA2B4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94169437-1BC5-44B7-A763-ED69265E6B9B}">
      <dgm:prSet phldrT="[Text]"/>
      <dgm:spPr>
        <a:ln>
          <a:solidFill>
            <a:srgbClr val="0070C0"/>
          </a:solidFill>
        </a:ln>
      </dgm:spPr>
      <dgm:t>
        <a:bodyPr/>
        <a:lstStyle/>
        <a:p>
          <a:r>
            <a:rPr lang="en-US" dirty="0"/>
            <a:t>1,12,650</a:t>
          </a:r>
          <a:endParaRPr lang="en-IN" dirty="0"/>
        </a:p>
      </dgm:t>
    </dgm:pt>
    <dgm:pt modelId="{126C0A0A-9B4A-4CDA-9DB5-8A12DE2C2391}" type="parTrans" cxnId="{2D8A33DA-23E4-4600-A4D8-2466EEBC7EA8}">
      <dgm:prSet/>
      <dgm:spPr/>
      <dgm:t>
        <a:bodyPr/>
        <a:lstStyle/>
        <a:p>
          <a:endParaRPr lang="en-IN"/>
        </a:p>
      </dgm:t>
    </dgm:pt>
    <dgm:pt modelId="{2CF8F531-826A-4403-8C32-D2B5F0C68BCC}" type="sibTrans" cxnId="{2D8A33DA-23E4-4600-A4D8-2466EEBC7EA8}">
      <dgm:prSet/>
      <dgm:spPr/>
      <dgm:t>
        <a:bodyPr/>
        <a:lstStyle/>
        <a:p>
          <a:endParaRPr lang="en-IN"/>
        </a:p>
      </dgm:t>
    </dgm:pt>
    <dgm:pt modelId="{50DAE9CC-45BE-4022-B198-B03F584E8D1F}">
      <dgm:prSet phldrT="[Text]"/>
      <dgm:spPr>
        <a:ln>
          <a:solidFill>
            <a:srgbClr val="0070C0"/>
          </a:solidFill>
        </a:ln>
      </dgm:spPr>
      <dgm:t>
        <a:bodyPr/>
        <a:lstStyle/>
        <a:p>
          <a:r>
            <a:rPr lang="en-US" dirty="0"/>
            <a:t>24,019</a:t>
          </a:r>
          <a:endParaRPr lang="en-IN" dirty="0"/>
        </a:p>
      </dgm:t>
    </dgm:pt>
    <dgm:pt modelId="{8B91A26A-7434-403D-8E31-19D2275357E4}" type="parTrans" cxnId="{8EAE336E-EBD3-4D0E-9C26-F22251B8514B}">
      <dgm:prSet/>
      <dgm:spPr/>
      <dgm:t>
        <a:bodyPr/>
        <a:lstStyle/>
        <a:p>
          <a:endParaRPr lang="en-IN"/>
        </a:p>
      </dgm:t>
    </dgm:pt>
    <dgm:pt modelId="{66F3DF2D-29CA-42CA-9F98-DAC5B44EFDCC}" type="sibTrans" cxnId="{8EAE336E-EBD3-4D0E-9C26-F22251B8514B}">
      <dgm:prSet/>
      <dgm:spPr/>
      <dgm:t>
        <a:bodyPr/>
        <a:lstStyle/>
        <a:p>
          <a:endParaRPr lang="en-IN"/>
        </a:p>
      </dgm:t>
    </dgm:pt>
    <dgm:pt modelId="{1C7200A8-EBE0-49F3-A3CE-056B3943A41F}">
      <dgm:prSet phldrT="[Text]"/>
      <dgm:spPr>
        <a:ln>
          <a:solidFill>
            <a:srgbClr val="0070C0"/>
          </a:solidFill>
        </a:ln>
      </dgm:spPr>
      <dgm:t>
        <a:bodyPr/>
        <a:lstStyle/>
        <a:p>
          <a:r>
            <a:rPr lang="en-US" dirty="0"/>
            <a:t>13,794</a:t>
          </a:r>
          <a:endParaRPr lang="en-IN" dirty="0"/>
        </a:p>
      </dgm:t>
    </dgm:pt>
    <dgm:pt modelId="{F52B3F4F-D2CA-46C2-AECE-D966C854B4DA}" type="parTrans" cxnId="{4D555222-E1C1-4C61-8EA5-37D2CC0DD096}">
      <dgm:prSet/>
      <dgm:spPr/>
      <dgm:t>
        <a:bodyPr/>
        <a:lstStyle/>
        <a:p>
          <a:endParaRPr lang="en-IN"/>
        </a:p>
      </dgm:t>
    </dgm:pt>
    <dgm:pt modelId="{375CCC62-4C37-4E9D-8949-702E5173B622}" type="sibTrans" cxnId="{4D555222-E1C1-4C61-8EA5-37D2CC0DD096}">
      <dgm:prSet/>
      <dgm:spPr/>
      <dgm:t>
        <a:bodyPr/>
        <a:lstStyle/>
        <a:p>
          <a:endParaRPr lang="en-IN"/>
        </a:p>
      </dgm:t>
    </dgm:pt>
    <dgm:pt modelId="{E328FAE9-A3FA-4340-A93D-AFC5F24DB0B8}">
      <dgm:prSet phldrT="[Text]"/>
      <dgm:spPr>
        <a:ln>
          <a:solidFill>
            <a:srgbClr val="0070C0"/>
          </a:solidFill>
        </a:ln>
      </dgm:spPr>
      <dgm:t>
        <a:bodyPr/>
        <a:lstStyle/>
        <a:p>
          <a:r>
            <a:rPr lang="en-US" dirty="0"/>
            <a:t>6,553</a:t>
          </a:r>
          <a:endParaRPr lang="en-IN" dirty="0"/>
        </a:p>
      </dgm:t>
    </dgm:pt>
    <dgm:pt modelId="{DE00C836-FBDD-48E8-BD85-2D6D589404BD}" type="parTrans" cxnId="{C77EF5D6-5F48-415D-A944-EDAC467BDB2D}">
      <dgm:prSet/>
      <dgm:spPr/>
      <dgm:t>
        <a:bodyPr/>
        <a:lstStyle/>
        <a:p>
          <a:endParaRPr lang="en-IN"/>
        </a:p>
      </dgm:t>
    </dgm:pt>
    <dgm:pt modelId="{20A144A9-14FF-4381-B363-0DEEC4329D84}" type="sibTrans" cxnId="{C77EF5D6-5F48-415D-A944-EDAC467BDB2D}">
      <dgm:prSet/>
      <dgm:spPr/>
      <dgm:t>
        <a:bodyPr/>
        <a:lstStyle/>
        <a:p>
          <a:endParaRPr lang="en-IN"/>
        </a:p>
      </dgm:t>
    </dgm:pt>
    <dgm:pt modelId="{5A0BD11E-815B-4E3D-B02B-2E66C62DFF67}">
      <dgm:prSet phldrT="[Text]"/>
      <dgm:spPr>
        <a:ln>
          <a:solidFill>
            <a:srgbClr val="0070C0"/>
          </a:solidFill>
        </a:ln>
      </dgm:spPr>
      <dgm:t>
        <a:bodyPr/>
        <a:lstStyle/>
        <a:p>
          <a:r>
            <a:rPr lang="en-US" dirty="0"/>
            <a:t>88,631</a:t>
          </a:r>
          <a:endParaRPr lang="en-IN" dirty="0"/>
        </a:p>
      </dgm:t>
    </dgm:pt>
    <dgm:pt modelId="{A1594BA7-C90F-4C15-B6ED-10F9D55E7C50}" type="parTrans" cxnId="{3D312390-20E3-4AB8-9230-819C1685AFB8}">
      <dgm:prSet/>
      <dgm:spPr/>
      <dgm:t>
        <a:bodyPr/>
        <a:lstStyle/>
        <a:p>
          <a:endParaRPr lang="en-IN"/>
        </a:p>
      </dgm:t>
    </dgm:pt>
    <dgm:pt modelId="{5B4DD340-A165-42DB-B47B-96D006127564}" type="sibTrans" cxnId="{3D312390-20E3-4AB8-9230-819C1685AFB8}">
      <dgm:prSet/>
      <dgm:spPr/>
      <dgm:t>
        <a:bodyPr/>
        <a:lstStyle/>
        <a:p>
          <a:endParaRPr lang="en-IN"/>
        </a:p>
      </dgm:t>
    </dgm:pt>
    <dgm:pt modelId="{767959E7-4795-48B3-98B2-B8CFD892CCC5}">
      <dgm:prSet phldrT="[Text]"/>
      <dgm:spPr>
        <a:ln>
          <a:solidFill>
            <a:srgbClr val="0070C0"/>
          </a:solidFill>
        </a:ln>
      </dgm:spPr>
      <dgm:t>
        <a:bodyPr/>
        <a:lstStyle/>
        <a:p>
          <a:r>
            <a:rPr lang="en-US" dirty="0"/>
            <a:t>3,482 (8,032 records)</a:t>
          </a:r>
          <a:endParaRPr lang="en-IN" dirty="0"/>
        </a:p>
      </dgm:t>
    </dgm:pt>
    <dgm:pt modelId="{0594D807-153A-45B9-91A8-F3AAFE5289D4}" type="parTrans" cxnId="{9C598A42-0AAF-4379-A4CB-50DAEF6350F7}">
      <dgm:prSet/>
      <dgm:spPr/>
      <dgm:t>
        <a:bodyPr/>
        <a:lstStyle/>
        <a:p>
          <a:endParaRPr lang="en-IN"/>
        </a:p>
      </dgm:t>
    </dgm:pt>
    <dgm:pt modelId="{9A232949-BE0A-4BCD-9FFE-E6D277AD52FD}" type="sibTrans" cxnId="{9C598A42-0AAF-4379-A4CB-50DAEF6350F7}">
      <dgm:prSet/>
      <dgm:spPr/>
      <dgm:t>
        <a:bodyPr/>
        <a:lstStyle/>
        <a:p>
          <a:endParaRPr lang="en-IN"/>
        </a:p>
      </dgm:t>
    </dgm:pt>
    <dgm:pt modelId="{3DBD51A3-27DB-4A68-B374-0EFA2DA7E650}">
      <dgm:prSet/>
      <dgm:spPr>
        <a:ln>
          <a:solidFill>
            <a:srgbClr val="0070C0"/>
          </a:solidFill>
        </a:ln>
      </dgm:spPr>
      <dgm:t>
        <a:bodyPr/>
        <a:lstStyle/>
        <a:p>
          <a:r>
            <a:rPr lang="en-US" dirty="0"/>
            <a:t>3,221 (7,283 records)</a:t>
          </a:r>
          <a:endParaRPr lang="en-IN" dirty="0"/>
        </a:p>
      </dgm:t>
    </dgm:pt>
    <dgm:pt modelId="{B9CE5770-FBBC-4605-9EF6-BF8408C867DE}" type="parTrans" cxnId="{B0BD78FF-5F95-49D1-BFF3-02BE8CC96F98}">
      <dgm:prSet/>
      <dgm:spPr/>
      <dgm:t>
        <a:bodyPr/>
        <a:lstStyle/>
        <a:p>
          <a:endParaRPr lang="en-IN"/>
        </a:p>
      </dgm:t>
    </dgm:pt>
    <dgm:pt modelId="{2AAE6329-583C-453E-93C2-44368999BD28}" type="sibTrans" cxnId="{B0BD78FF-5F95-49D1-BFF3-02BE8CC96F98}">
      <dgm:prSet/>
      <dgm:spPr/>
      <dgm:t>
        <a:bodyPr/>
        <a:lstStyle/>
        <a:p>
          <a:endParaRPr lang="en-IN"/>
        </a:p>
      </dgm:t>
    </dgm:pt>
    <dgm:pt modelId="{05106C91-EB52-482C-945C-DC451924B0CE}" type="pres">
      <dgm:prSet presAssocID="{3B0AF9F1-BA39-4C33-B5E4-A6229DCA2B4E}" presName="hierChild1" presStyleCnt="0">
        <dgm:presLayoutVars>
          <dgm:chPref val="1"/>
          <dgm:dir/>
          <dgm:animOne val="branch"/>
          <dgm:animLvl val="lvl"/>
          <dgm:resizeHandles/>
        </dgm:presLayoutVars>
      </dgm:prSet>
      <dgm:spPr/>
    </dgm:pt>
    <dgm:pt modelId="{2B1CAADA-A929-4366-BCAB-F4FDAD7D6E17}" type="pres">
      <dgm:prSet presAssocID="{94169437-1BC5-44B7-A763-ED69265E6B9B}" presName="hierRoot1" presStyleCnt="0"/>
      <dgm:spPr/>
    </dgm:pt>
    <dgm:pt modelId="{23E612B0-A2DA-4D62-AC14-76F4E65CD226}" type="pres">
      <dgm:prSet presAssocID="{94169437-1BC5-44B7-A763-ED69265E6B9B}" presName="composite" presStyleCnt="0"/>
      <dgm:spPr/>
    </dgm:pt>
    <dgm:pt modelId="{D06A6B1F-62D6-4D98-ABDD-93AD4543020D}" type="pres">
      <dgm:prSet presAssocID="{94169437-1BC5-44B7-A763-ED69265E6B9B}" presName="background" presStyleLbl="node0" presStyleIdx="0" presStyleCnt="1"/>
      <dgm:spPr/>
    </dgm:pt>
    <dgm:pt modelId="{2DA32394-A84A-46EB-8276-ADA89C1F7BE3}" type="pres">
      <dgm:prSet presAssocID="{94169437-1BC5-44B7-A763-ED69265E6B9B}" presName="text" presStyleLbl="fgAcc0" presStyleIdx="0" presStyleCnt="1" custLinFactNeighborX="-33132" custLinFactNeighborY="2245">
        <dgm:presLayoutVars>
          <dgm:chPref val="3"/>
        </dgm:presLayoutVars>
      </dgm:prSet>
      <dgm:spPr/>
    </dgm:pt>
    <dgm:pt modelId="{6C110FD0-D66E-447F-BC6D-B60344635E15}" type="pres">
      <dgm:prSet presAssocID="{94169437-1BC5-44B7-A763-ED69265E6B9B}" presName="hierChild2" presStyleCnt="0"/>
      <dgm:spPr/>
    </dgm:pt>
    <dgm:pt modelId="{5F1CACAE-B4CE-4E5F-9C74-F516E9889CAF}" type="pres">
      <dgm:prSet presAssocID="{8B91A26A-7434-403D-8E31-19D2275357E4}" presName="Name10" presStyleLbl="parChTrans1D2" presStyleIdx="0" presStyleCnt="2"/>
      <dgm:spPr/>
    </dgm:pt>
    <dgm:pt modelId="{25268594-D992-434D-BC52-3727A8B29821}" type="pres">
      <dgm:prSet presAssocID="{50DAE9CC-45BE-4022-B198-B03F584E8D1F}" presName="hierRoot2" presStyleCnt="0"/>
      <dgm:spPr/>
    </dgm:pt>
    <dgm:pt modelId="{CC58319E-D30F-47E1-AD53-20B1D19AC6DA}" type="pres">
      <dgm:prSet presAssocID="{50DAE9CC-45BE-4022-B198-B03F584E8D1F}" presName="composite2" presStyleCnt="0"/>
      <dgm:spPr/>
    </dgm:pt>
    <dgm:pt modelId="{A575EAC5-1C54-4C52-B6DC-B1B563A9C52D}" type="pres">
      <dgm:prSet presAssocID="{50DAE9CC-45BE-4022-B198-B03F584E8D1F}" presName="background2" presStyleLbl="node2" presStyleIdx="0" presStyleCnt="2"/>
      <dgm:spPr/>
    </dgm:pt>
    <dgm:pt modelId="{7E43A692-A0D5-4A39-978B-32AFEC3B8EAA}" type="pres">
      <dgm:prSet presAssocID="{50DAE9CC-45BE-4022-B198-B03F584E8D1F}" presName="text2" presStyleLbl="fgAcc2" presStyleIdx="0" presStyleCnt="2" custLinFactNeighborX="-70718" custLinFactNeighborY="0">
        <dgm:presLayoutVars>
          <dgm:chPref val="3"/>
        </dgm:presLayoutVars>
      </dgm:prSet>
      <dgm:spPr/>
    </dgm:pt>
    <dgm:pt modelId="{3526FF01-2F1D-4CCE-B74D-154B4EEF1902}" type="pres">
      <dgm:prSet presAssocID="{50DAE9CC-45BE-4022-B198-B03F584E8D1F}" presName="hierChild3" presStyleCnt="0"/>
      <dgm:spPr/>
    </dgm:pt>
    <dgm:pt modelId="{B7045702-6D9F-4CD7-AD6C-16DD047A45B8}" type="pres">
      <dgm:prSet presAssocID="{F52B3F4F-D2CA-46C2-AECE-D966C854B4DA}" presName="Name17" presStyleLbl="parChTrans1D3" presStyleIdx="0" presStyleCnt="1"/>
      <dgm:spPr/>
    </dgm:pt>
    <dgm:pt modelId="{B69E8E7E-3275-4680-B081-52576F7BB34F}" type="pres">
      <dgm:prSet presAssocID="{1C7200A8-EBE0-49F3-A3CE-056B3943A41F}" presName="hierRoot3" presStyleCnt="0"/>
      <dgm:spPr/>
    </dgm:pt>
    <dgm:pt modelId="{D14223C6-BBDF-441B-B228-F43F6B85735D}" type="pres">
      <dgm:prSet presAssocID="{1C7200A8-EBE0-49F3-A3CE-056B3943A41F}" presName="composite3" presStyleCnt="0"/>
      <dgm:spPr/>
    </dgm:pt>
    <dgm:pt modelId="{B122E99E-D00E-41C8-A976-EC41810F8D7F}" type="pres">
      <dgm:prSet presAssocID="{1C7200A8-EBE0-49F3-A3CE-056B3943A41F}" presName="background3" presStyleLbl="node3" presStyleIdx="0" presStyleCnt="1"/>
      <dgm:spPr/>
    </dgm:pt>
    <dgm:pt modelId="{9AB707DF-85A6-476C-84F2-57B3F7F12181}" type="pres">
      <dgm:prSet presAssocID="{1C7200A8-EBE0-49F3-A3CE-056B3943A41F}" presName="text3" presStyleLbl="fgAcc3" presStyleIdx="0" presStyleCnt="1" custLinFactNeighborX="-70718" custLinFactNeighborY="-1845">
        <dgm:presLayoutVars>
          <dgm:chPref val="3"/>
        </dgm:presLayoutVars>
      </dgm:prSet>
      <dgm:spPr/>
    </dgm:pt>
    <dgm:pt modelId="{E943707E-A8BE-4025-93BB-8AFAC48EB503}" type="pres">
      <dgm:prSet presAssocID="{1C7200A8-EBE0-49F3-A3CE-056B3943A41F}" presName="hierChild4" presStyleCnt="0"/>
      <dgm:spPr/>
    </dgm:pt>
    <dgm:pt modelId="{0AD7FE56-379F-4834-9B10-7331D139234A}" type="pres">
      <dgm:prSet presAssocID="{DE00C836-FBDD-48E8-BD85-2D6D589404BD}" presName="Name23" presStyleLbl="parChTrans1D4" presStyleIdx="0" presStyleCnt="3"/>
      <dgm:spPr/>
    </dgm:pt>
    <dgm:pt modelId="{E7F94A87-D263-4EB5-9B63-F76FACC000E1}" type="pres">
      <dgm:prSet presAssocID="{E328FAE9-A3FA-4340-A93D-AFC5F24DB0B8}" presName="hierRoot4" presStyleCnt="0"/>
      <dgm:spPr/>
    </dgm:pt>
    <dgm:pt modelId="{7EC2B83C-9FCC-43CC-A69F-43F2D1BC5B23}" type="pres">
      <dgm:prSet presAssocID="{E328FAE9-A3FA-4340-A93D-AFC5F24DB0B8}" presName="composite4" presStyleCnt="0"/>
      <dgm:spPr/>
    </dgm:pt>
    <dgm:pt modelId="{FDEB0E79-701C-42A7-913E-DE967AF6DFFC}" type="pres">
      <dgm:prSet presAssocID="{E328FAE9-A3FA-4340-A93D-AFC5F24DB0B8}" presName="background4" presStyleLbl="node4" presStyleIdx="0" presStyleCnt="3"/>
      <dgm:spPr/>
    </dgm:pt>
    <dgm:pt modelId="{259B6298-DC61-452C-A3B0-042598B724D8}" type="pres">
      <dgm:prSet presAssocID="{E328FAE9-A3FA-4340-A93D-AFC5F24DB0B8}" presName="text4" presStyleLbl="fgAcc4" presStyleIdx="0" presStyleCnt="3" custLinFactNeighborX="-9606" custLinFactNeighborY="-1273">
        <dgm:presLayoutVars>
          <dgm:chPref val="3"/>
        </dgm:presLayoutVars>
      </dgm:prSet>
      <dgm:spPr/>
    </dgm:pt>
    <dgm:pt modelId="{056FB31F-2516-4199-B34C-27AC90E2D868}" type="pres">
      <dgm:prSet presAssocID="{E328FAE9-A3FA-4340-A93D-AFC5F24DB0B8}" presName="hierChild5" presStyleCnt="0"/>
      <dgm:spPr/>
    </dgm:pt>
    <dgm:pt modelId="{D4DFCAC2-2CD2-4C51-8EE1-6E07315CADCE}" type="pres">
      <dgm:prSet presAssocID="{0594D807-153A-45B9-91A8-F3AAFE5289D4}" presName="Name23" presStyleLbl="parChTrans1D4" presStyleIdx="1" presStyleCnt="3"/>
      <dgm:spPr/>
    </dgm:pt>
    <dgm:pt modelId="{EC484715-D11E-4DDE-8580-C0EAA641C5F4}" type="pres">
      <dgm:prSet presAssocID="{767959E7-4795-48B3-98B2-B8CFD892CCC5}" presName="hierRoot4" presStyleCnt="0"/>
      <dgm:spPr/>
    </dgm:pt>
    <dgm:pt modelId="{6CF96083-AD67-4B71-A8B3-415060C5B578}" type="pres">
      <dgm:prSet presAssocID="{767959E7-4795-48B3-98B2-B8CFD892CCC5}" presName="composite4" presStyleCnt="0"/>
      <dgm:spPr/>
    </dgm:pt>
    <dgm:pt modelId="{8192849C-F4FF-4F6B-B516-5595F5B39AF2}" type="pres">
      <dgm:prSet presAssocID="{767959E7-4795-48B3-98B2-B8CFD892CCC5}" presName="background4" presStyleLbl="node4" presStyleIdx="1" presStyleCnt="3"/>
      <dgm:spPr/>
    </dgm:pt>
    <dgm:pt modelId="{9ADB5E55-D6F5-4AC8-B42E-D97DF728FA12}" type="pres">
      <dgm:prSet presAssocID="{767959E7-4795-48B3-98B2-B8CFD892CCC5}" presName="text4" presStyleLbl="fgAcc4" presStyleIdx="1" presStyleCnt="3" custLinFactNeighborX="55758" custLinFactNeighborY="-3819">
        <dgm:presLayoutVars>
          <dgm:chPref val="3"/>
        </dgm:presLayoutVars>
      </dgm:prSet>
      <dgm:spPr/>
    </dgm:pt>
    <dgm:pt modelId="{E8F7B23B-05ED-496C-960A-93275FFB104F}" type="pres">
      <dgm:prSet presAssocID="{767959E7-4795-48B3-98B2-B8CFD892CCC5}" presName="hierChild5" presStyleCnt="0"/>
      <dgm:spPr/>
    </dgm:pt>
    <dgm:pt modelId="{2F4F40CD-FD22-4026-87F6-EDBA31AA58B5}" type="pres">
      <dgm:prSet presAssocID="{B9CE5770-FBBC-4605-9EF6-BF8408C867DE}" presName="Name23" presStyleLbl="parChTrans1D4" presStyleIdx="2" presStyleCnt="3"/>
      <dgm:spPr/>
    </dgm:pt>
    <dgm:pt modelId="{980FDD6E-B2B3-4387-B44A-7ABFB00F3149}" type="pres">
      <dgm:prSet presAssocID="{3DBD51A3-27DB-4A68-B374-0EFA2DA7E650}" presName="hierRoot4" presStyleCnt="0"/>
      <dgm:spPr/>
    </dgm:pt>
    <dgm:pt modelId="{D99294E0-F64F-4A7E-8895-CF6688B56BEA}" type="pres">
      <dgm:prSet presAssocID="{3DBD51A3-27DB-4A68-B374-0EFA2DA7E650}" presName="composite4" presStyleCnt="0"/>
      <dgm:spPr/>
    </dgm:pt>
    <dgm:pt modelId="{A62DC4AF-44A6-474E-89D7-979EC831872F}" type="pres">
      <dgm:prSet presAssocID="{3DBD51A3-27DB-4A68-B374-0EFA2DA7E650}" presName="background4" presStyleLbl="node4" presStyleIdx="2" presStyleCnt="3"/>
      <dgm:spPr/>
    </dgm:pt>
    <dgm:pt modelId="{BCB67D3A-E294-4521-9475-76C00C4A8366}" type="pres">
      <dgm:prSet presAssocID="{3DBD51A3-27DB-4A68-B374-0EFA2DA7E650}" presName="text4" presStyleLbl="fgAcc4" presStyleIdx="2" presStyleCnt="3" custLinFactNeighborX="55758" custLinFactNeighborY="-1052">
        <dgm:presLayoutVars>
          <dgm:chPref val="3"/>
        </dgm:presLayoutVars>
      </dgm:prSet>
      <dgm:spPr/>
    </dgm:pt>
    <dgm:pt modelId="{B5183A8A-2F8B-4476-8014-E475E8F5D2AD}" type="pres">
      <dgm:prSet presAssocID="{3DBD51A3-27DB-4A68-B374-0EFA2DA7E650}" presName="hierChild5" presStyleCnt="0"/>
      <dgm:spPr/>
    </dgm:pt>
    <dgm:pt modelId="{C2926583-BDA7-4F48-A517-B2023C4FD0BA}" type="pres">
      <dgm:prSet presAssocID="{A1594BA7-C90F-4C15-B6ED-10F9D55E7C50}" presName="Name10" presStyleLbl="parChTrans1D2" presStyleIdx="1" presStyleCnt="2"/>
      <dgm:spPr/>
    </dgm:pt>
    <dgm:pt modelId="{6C74B2CA-2AAF-4B29-91D0-4599618EBF8A}" type="pres">
      <dgm:prSet presAssocID="{5A0BD11E-815B-4E3D-B02B-2E66C62DFF67}" presName="hierRoot2" presStyleCnt="0"/>
      <dgm:spPr/>
    </dgm:pt>
    <dgm:pt modelId="{A279DA1B-BD70-4C06-91A1-73714853DFA9}" type="pres">
      <dgm:prSet presAssocID="{5A0BD11E-815B-4E3D-B02B-2E66C62DFF67}" presName="composite2" presStyleCnt="0"/>
      <dgm:spPr/>
    </dgm:pt>
    <dgm:pt modelId="{8D02058B-2DA4-4779-964C-DB6CECC995E9}" type="pres">
      <dgm:prSet presAssocID="{5A0BD11E-815B-4E3D-B02B-2E66C62DFF67}" presName="background2" presStyleLbl="node2" presStyleIdx="1" presStyleCnt="2"/>
      <dgm:spPr/>
    </dgm:pt>
    <dgm:pt modelId="{31E20321-1A14-4DCD-A88D-9F7B43C2F8DA}" type="pres">
      <dgm:prSet presAssocID="{5A0BD11E-815B-4E3D-B02B-2E66C62DFF67}" presName="text2" presStyleLbl="fgAcc2" presStyleIdx="1" presStyleCnt="2" custLinFactNeighborX="-6465">
        <dgm:presLayoutVars>
          <dgm:chPref val="3"/>
        </dgm:presLayoutVars>
      </dgm:prSet>
      <dgm:spPr/>
    </dgm:pt>
    <dgm:pt modelId="{ED1D08A3-753E-45BD-8C09-DB1861E3CB7F}" type="pres">
      <dgm:prSet presAssocID="{5A0BD11E-815B-4E3D-B02B-2E66C62DFF67}" presName="hierChild3" presStyleCnt="0"/>
      <dgm:spPr/>
    </dgm:pt>
  </dgm:ptLst>
  <dgm:cxnLst>
    <dgm:cxn modelId="{A1108602-ED4B-4733-A39D-A3FE62EC9237}" type="presOf" srcId="{94169437-1BC5-44B7-A763-ED69265E6B9B}" destId="{2DA32394-A84A-46EB-8276-ADA89C1F7BE3}" srcOrd="0" destOrd="0" presId="urn:microsoft.com/office/officeart/2005/8/layout/hierarchy1"/>
    <dgm:cxn modelId="{5D2B4604-1B7F-4C5B-86DE-952F8865FCED}" type="presOf" srcId="{767959E7-4795-48B3-98B2-B8CFD892CCC5}" destId="{9ADB5E55-D6F5-4AC8-B42E-D97DF728FA12}" srcOrd="0" destOrd="0" presId="urn:microsoft.com/office/officeart/2005/8/layout/hierarchy1"/>
    <dgm:cxn modelId="{882B5119-02B9-4D05-9C53-A21C1A3A12E7}" type="presOf" srcId="{B9CE5770-FBBC-4605-9EF6-BF8408C867DE}" destId="{2F4F40CD-FD22-4026-87F6-EDBA31AA58B5}" srcOrd="0" destOrd="0" presId="urn:microsoft.com/office/officeart/2005/8/layout/hierarchy1"/>
    <dgm:cxn modelId="{79627B1E-63EC-4C1D-8557-B4BEF3318D42}" type="presOf" srcId="{F52B3F4F-D2CA-46C2-AECE-D966C854B4DA}" destId="{B7045702-6D9F-4CD7-AD6C-16DD047A45B8}" srcOrd="0" destOrd="0" presId="urn:microsoft.com/office/officeart/2005/8/layout/hierarchy1"/>
    <dgm:cxn modelId="{4D555222-E1C1-4C61-8EA5-37D2CC0DD096}" srcId="{50DAE9CC-45BE-4022-B198-B03F584E8D1F}" destId="{1C7200A8-EBE0-49F3-A3CE-056B3943A41F}" srcOrd="0" destOrd="0" parTransId="{F52B3F4F-D2CA-46C2-AECE-D966C854B4DA}" sibTransId="{375CCC62-4C37-4E9D-8949-702E5173B622}"/>
    <dgm:cxn modelId="{8001F924-477A-4A77-BA6C-7D685955DCAD}" type="presOf" srcId="{0594D807-153A-45B9-91A8-F3AAFE5289D4}" destId="{D4DFCAC2-2CD2-4C51-8EE1-6E07315CADCE}" srcOrd="0" destOrd="0" presId="urn:microsoft.com/office/officeart/2005/8/layout/hierarchy1"/>
    <dgm:cxn modelId="{37C7222A-0B12-4FF2-8CE0-93390A2C8707}" type="presOf" srcId="{8B91A26A-7434-403D-8E31-19D2275357E4}" destId="{5F1CACAE-B4CE-4E5F-9C74-F516E9889CAF}" srcOrd="0" destOrd="0" presId="urn:microsoft.com/office/officeart/2005/8/layout/hierarchy1"/>
    <dgm:cxn modelId="{9C598A42-0AAF-4379-A4CB-50DAEF6350F7}" srcId="{1C7200A8-EBE0-49F3-A3CE-056B3943A41F}" destId="{767959E7-4795-48B3-98B2-B8CFD892CCC5}" srcOrd="1" destOrd="0" parTransId="{0594D807-153A-45B9-91A8-F3AAFE5289D4}" sibTransId="{9A232949-BE0A-4BCD-9FFE-E6D277AD52FD}"/>
    <dgm:cxn modelId="{8EAE336E-EBD3-4D0E-9C26-F22251B8514B}" srcId="{94169437-1BC5-44B7-A763-ED69265E6B9B}" destId="{50DAE9CC-45BE-4022-B198-B03F584E8D1F}" srcOrd="0" destOrd="0" parTransId="{8B91A26A-7434-403D-8E31-19D2275357E4}" sibTransId="{66F3DF2D-29CA-42CA-9F98-DAC5B44EFDCC}"/>
    <dgm:cxn modelId="{1CE1B370-A905-46C6-95CC-B53B25CEF05D}" type="presOf" srcId="{1C7200A8-EBE0-49F3-A3CE-056B3943A41F}" destId="{9AB707DF-85A6-476C-84F2-57B3F7F12181}" srcOrd="0" destOrd="0" presId="urn:microsoft.com/office/officeart/2005/8/layout/hierarchy1"/>
    <dgm:cxn modelId="{F5008956-A5E4-4134-A86E-5B71805B5821}" type="presOf" srcId="{DE00C836-FBDD-48E8-BD85-2D6D589404BD}" destId="{0AD7FE56-379F-4834-9B10-7331D139234A}" srcOrd="0" destOrd="0" presId="urn:microsoft.com/office/officeart/2005/8/layout/hierarchy1"/>
    <dgm:cxn modelId="{5813117F-FD5C-4BB1-A551-97A04B5D426E}" type="presOf" srcId="{3DBD51A3-27DB-4A68-B374-0EFA2DA7E650}" destId="{BCB67D3A-E294-4521-9475-76C00C4A8366}" srcOrd="0" destOrd="0" presId="urn:microsoft.com/office/officeart/2005/8/layout/hierarchy1"/>
    <dgm:cxn modelId="{3D312390-20E3-4AB8-9230-819C1685AFB8}" srcId="{94169437-1BC5-44B7-A763-ED69265E6B9B}" destId="{5A0BD11E-815B-4E3D-B02B-2E66C62DFF67}" srcOrd="1" destOrd="0" parTransId="{A1594BA7-C90F-4C15-B6ED-10F9D55E7C50}" sibTransId="{5B4DD340-A165-42DB-B47B-96D006127564}"/>
    <dgm:cxn modelId="{D8F0E79B-07C9-436A-A257-6C67951A552A}" type="presOf" srcId="{E328FAE9-A3FA-4340-A93D-AFC5F24DB0B8}" destId="{259B6298-DC61-452C-A3B0-042598B724D8}" srcOrd="0" destOrd="0" presId="urn:microsoft.com/office/officeart/2005/8/layout/hierarchy1"/>
    <dgm:cxn modelId="{199CDC9C-5EFD-4E85-8E51-7D1B89512DCD}" type="presOf" srcId="{3B0AF9F1-BA39-4C33-B5E4-A6229DCA2B4E}" destId="{05106C91-EB52-482C-945C-DC451924B0CE}" srcOrd="0" destOrd="0" presId="urn:microsoft.com/office/officeart/2005/8/layout/hierarchy1"/>
    <dgm:cxn modelId="{879237BF-6C66-4854-9C04-2520B44CBE1B}" type="presOf" srcId="{50DAE9CC-45BE-4022-B198-B03F584E8D1F}" destId="{7E43A692-A0D5-4A39-978B-32AFEC3B8EAA}" srcOrd="0" destOrd="0" presId="urn:microsoft.com/office/officeart/2005/8/layout/hierarchy1"/>
    <dgm:cxn modelId="{4B8A3ED6-FFD2-4594-B875-31BFA7C449AB}" type="presOf" srcId="{A1594BA7-C90F-4C15-B6ED-10F9D55E7C50}" destId="{C2926583-BDA7-4F48-A517-B2023C4FD0BA}" srcOrd="0" destOrd="0" presId="urn:microsoft.com/office/officeart/2005/8/layout/hierarchy1"/>
    <dgm:cxn modelId="{1094BED6-5708-4A5D-9EBF-86728BCFAE6F}" type="presOf" srcId="{5A0BD11E-815B-4E3D-B02B-2E66C62DFF67}" destId="{31E20321-1A14-4DCD-A88D-9F7B43C2F8DA}" srcOrd="0" destOrd="0" presId="urn:microsoft.com/office/officeart/2005/8/layout/hierarchy1"/>
    <dgm:cxn modelId="{C77EF5D6-5F48-415D-A944-EDAC467BDB2D}" srcId="{1C7200A8-EBE0-49F3-A3CE-056B3943A41F}" destId="{E328FAE9-A3FA-4340-A93D-AFC5F24DB0B8}" srcOrd="0" destOrd="0" parTransId="{DE00C836-FBDD-48E8-BD85-2D6D589404BD}" sibTransId="{20A144A9-14FF-4381-B363-0DEEC4329D84}"/>
    <dgm:cxn modelId="{2D8A33DA-23E4-4600-A4D8-2466EEBC7EA8}" srcId="{3B0AF9F1-BA39-4C33-B5E4-A6229DCA2B4E}" destId="{94169437-1BC5-44B7-A763-ED69265E6B9B}" srcOrd="0" destOrd="0" parTransId="{126C0A0A-9B4A-4CDA-9DB5-8A12DE2C2391}" sibTransId="{2CF8F531-826A-4403-8C32-D2B5F0C68BCC}"/>
    <dgm:cxn modelId="{B0BD78FF-5F95-49D1-BFF3-02BE8CC96F98}" srcId="{767959E7-4795-48B3-98B2-B8CFD892CCC5}" destId="{3DBD51A3-27DB-4A68-B374-0EFA2DA7E650}" srcOrd="0" destOrd="0" parTransId="{B9CE5770-FBBC-4605-9EF6-BF8408C867DE}" sibTransId="{2AAE6329-583C-453E-93C2-44368999BD28}"/>
    <dgm:cxn modelId="{D6F92538-A73D-4D1A-A1F4-B082A36CCA40}" type="presParOf" srcId="{05106C91-EB52-482C-945C-DC451924B0CE}" destId="{2B1CAADA-A929-4366-BCAB-F4FDAD7D6E17}" srcOrd="0" destOrd="0" presId="urn:microsoft.com/office/officeart/2005/8/layout/hierarchy1"/>
    <dgm:cxn modelId="{3E54FBED-BBF9-49A8-B4A0-56B2C6805664}" type="presParOf" srcId="{2B1CAADA-A929-4366-BCAB-F4FDAD7D6E17}" destId="{23E612B0-A2DA-4D62-AC14-76F4E65CD226}" srcOrd="0" destOrd="0" presId="urn:microsoft.com/office/officeart/2005/8/layout/hierarchy1"/>
    <dgm:cxn modelId="{B0B76102-3AE2-469D-BF7F-A9A9A1674368}" type="presParOf" srcId="{23E612B0-A2DA-4D62-AC14-76F4E65CD226}" destId="{D06A6B1F-62D6-4D98-ABDD-93AD4543020D}" srcOrd="0" destOrd="0" presId="urn:microsoft.com/office/officeart/2005/8/layout/hierarchy1"/>
    <dgm:cxn modelId="{82A2EC09-EE66-48A1-AF10-37876179216B}" type="presParOf" srcId="{23E612B0-A2DA-4D62-AC14-76F4E65CD226}" destId="{2DA32394-A84A-46EB-8276-ADA89C1F7BE3}" srcOrd="1" destOrd="0" presId="urn:microsoft.com/office/officeart/2005/8/layout/hierarchy1"/>
    <dgm:cxn modelId="{EDC0F44A-9AF0-451B-B249-4C3038B7B2EE}" type="presParOf" srcId="{2B1CAADA-A929-4366-BCAB-F4FDAD7D6E17}" destId="{6C110FD0-D66E-447F-BC6D-B60344635E15}" srcOrd="1" destOrd="0" presId="urn:microsoft.com/office/officeart/2005/8/layout/hierarchy1"/>
    <dgm:cxn modelId="{0040C5BF-7C3D-4972-BE2B-A6190E87B2B9}" type="presParOf" srcId="{6C110FD0-D66E-447F-BC6D-B60344635E15}" destId="{5F1CACAE-B4CE-4E5F-9C74-F516E9889CAF}" srcOrd="0" destOrd="0" presId="urn:microsoft.com/office/officeart/2005/8/layout/hierarchy1"/>
    <dgm:cxn modelId="{271D8B8D-F9D8-435E-AA9C-85A1CDB3DD3A}" type="presParOf" srcId="{6C110FD0-D66E-447F-BC6D-B60344635E15}" destId="{25268594-D992-434D-BC52-3727A8B29821}" srcOrd="1" destOrd="0" presId="urn:microsoft.com/office/officeart/2005/8/layout/hierarchy1"/>
    <dgm:cxn modelId="{53CB5D3C-989F-440F-858F-3278097DE4DD}" type="presParOf" srcId="{25268594-D992-434D-BC52-3727A8B29821}" destId="{CC58319E-D30F-47E1-AD53-20B1D19AC6DA}" srcOrd="0" destOrd="0" presId="urn:microsoft.com/office/officeart/2005/8/layout/hierarchy1"/>
    <dgm:cxn modelId="{8C788548-6ED0-49C0-9F48-DB1DAC325D2B}" type="presParOf" srcId="{CC58319E-D30F-47E1-AD53-20B1D19AC6DA}" destId="{A575EAC5-1C54-4C52-B6DC-B1B563A9C52D}" srcOrd="0" destOrd="0" presId="urn:microsoft.com/office/officeart/2005/8/layout/hierarchy1"/>
    <dgm:cxn modelId="{3EBE4ACB-DABE-468A-BFC6-8ED8A4F16098}" type="presParOf" srcId="{CC58319E-D30F-47E1-AD53-20B1D19AC6DA}" destId="{7E43A692-A0D5-4A39-978B-32AFEC3B8EAA}" srcOrd="1" destOrd="0" presId="urn:microsoft.com/office/officeart/2005/8/layout/hierarchy1"/>
    <dgm:cxn modelId="{F8249B65-5EE6-43FD-BB52-974AC3D13950}" type="presParOf" srcId="{25268594-D992-434D-BC52-3727A8B29821}" destId="{3526FF01-2F1D-4CCE-B74D-154B4EEF1902}" srcOrd="1" destOrd="0" presId="urn:microsoft.com/office/officeart/2005/8/layout/hierarchy1"/>
    <dgm:cxn modelId="{CC288B05-2423-4DE9-B8EF-5E9379B6302A}" type="presParOf" srcId="{3526FF01-2F1D-4CCE-B74D-154B4EEF1902}" destId="{B7045702-6D9F-4CD7-AD6C-16DD047A45B8}" srcOrd="0" destOrd="0" presId="urn:microsoft.com/office/officeart/2005/8/layout/hierarchy1"/>
    <dgm:cxn modelId="{BC2C925D-EC2B-405A-89DE-9C91FBF8987A}" type="presParOf" srcId="{3526FF01-2F1D-4CCE-B74D-154B4EEF1902}" destId="{B69E8E7E-3275-4680-B081-52576F7BB34F}" srcOrd="1" destOrd="0" presId="urn:microsoft.com/office/officeart/2005/8/layout/hierarchy1"/>
    <dgm:cxn modelId="{A73D44C5-5DBC-431C-AF97-7D322863719E}" type="presParOf" srcId="{B69E8E7E-3275-4680-B081-52576F7BB34F}" destId="{D14223C6-BBDF-441B-B228-F43F6B85735D}" srcOrd="0" destOrd="0" presId="urn:microsoft.com/office/officeart/2005/8/layout/hierarchy1"/>
    <dgm:cxn modelId="{3C93364A-072B-4A7B-B0A7-1DB46CF092C3}" type="presParOf" srcId="{D14223C6-BBDF-441B-B228-F43F6B85735D}" destId="{B122E99E-D00E-41C8-A976-EC41810F8D7F}" srcOrd="0" destOrd="0" presId="urn:microsoft.com/office/officeart/2005/8/layout/hierarchy1"/>
    <dgm:cxn modelId="{EF79606A-A585-4C64-82D8-14EC4CF89FD4}" type="presParOf" srcId="{D14223C6-BBDF-441B-B228-F43F6B85735D}" destId="{9AB707DF-85A6-476C-84F2-57B3F7F12181}" srcOrd="1" destOrd="0" presId="urn:microsoft.com/office/officeart/2005/8/layout/hierarchy1"/>
    <dgm:cxn modelId="{BD3BEF30-9331-442D-AF27-B2C72ABA015C}" type="presParOf" srcId="{B69E8E7E-3275-4680-B081-52576F7BB34F}" destId="{E943707E-A8BE-4025-93BB-8AFAC48EB503}" srcOrd="1" destOrd="0" presId="urn:microsoft.com/office/officeart/2005/8/layout/hierarchy1"/>
    <dgm:cxn modelId="{5A18E899-87E9-4570-9024-10EBEFA65EFA}" type="presParOf" srcId="{E943707E-A8BE-4025-93BB-8AFAC48EB503}" destId="{0AD7FE56-379F-4834-9B10-7331D139234A}" srcOrd="0" destOrd="0" presId="urn:microsoft.com/office/officeart/2005/8/layout/hierarchy1"/>
    <dgm:cxn modelId="{44960102-B9C1-4F68-85B2-3F9DDBAA5138}" type="presParOf" srcId="{E943707E-A8BE-4025-93BB-8AFAC48EB503}" destId="{E7F94A87-D263-4EB5-9B63-F76FACC000E1}" srcOrd="1" destOrd="0" presId="urn:microsoft.com/office/officeart/2005/8/layout/hierarchy1"/>
    <dgm:cxn modelId="{B4600C96-12EB-4A0B-9E25-40CDD82A8736}" type="presParOf" srcId="{E7F94A87-D263-4EB5-9B63-F76FACC000E1}" destId="{7EC2B83C-9FCC-43CC-A69F-43F2D1BC5B23}" srcOrd="0" destOrd="0" presId="urn:microsoft.com/office/officeart/2005/8/layout/hierarchy1"/>
    <dgm:cxn modelId="{70159010-DADE-4553-89FB-022872E7020F}" type="presParOf" srcId="{7EC2B83C-9FCC-43CC-A69F-43F2D1BC5B23}" destId="{FDEB0E79-701C-42A7-913E-DE967AF6DFFC}" srcOrd="0" destOrd="0" presId="urn:microsoft.com/office/officeart/2005/8/layout/hierarchy1"/>
    <dgm:cxn modelId="{DD4EB8C1-B8F2-46AB-B406-D7DAFAB79979}" type="presParOf" srcId="{7EC2B83C-9FCC-43CC-A69F-43F2D1BC5B23}" destId="{259B6298-DC61-452C-A3B0-042598B724D8}" srcOrd="1" destOrd="0" presId="urn:microsoft.com/office/officeart/2005/8/layout/hierarchy1"/>
    <dgm:cxn modelId="{EFD083D3-3677-49F6-85BA-9EB286CE8269}" type="presParOf" srcId="{E7F94A87-D263-4EB5-9B63-F76FACC000E1}" destId="{056FB31F-2516-4199-B34C-27AC90E2D868}" srcOrd="1" destOrd="0" presId="urn:microsoft.com/office/officeart/2005/8/layout/hierarchy1"/>
    <dgm:cxn modelId="{9321DFE6-983D-4FCE-860E-1FBBDF6D5C54}" type="presParOf" srcId="{E943707E-A8BE-4025-93BB-8AFAC48EB503}" destId="{D4DFCAC2-2CD2-4C51-8EE1-6E07315CADCE}" srcOrd="2" destOrd="0" presId="urn:microsoft.com/office/officeart/2005/8/layout/hierarchy1"/>
    <dgm:cxn modelId="{448B5C8F-7B21-41E9-94F1-0643A04CC8B2}" type="presParOf" srcId="{E943707E-A8BE-4025-93BB-8AFAC48EB503}" destId="{EC484715-D11E-4DDE-8580-C0EAA641C5F4}" srcOrd="3" destOrd="0" presId="urn:microsoft.com/office/officeart/2005/8/layout/hierarchy1"/>
    <dgm:cxn modelId="{79B84C80-31A3-4F47-834A-9D65BF0BA2F2}" type="presParOf" srcId="{EC484715-D11E-4DDE-8580-C0EAA641C5F4}" destId="{6CF96083-AD67-4B71-A8B3-415060C5B578}" srcOrd="0" destOrd="0" presId="urn:microsoft.com/office/officeart/2005/8/layout/hierarchy1"/>
    <dgm:cxn modelId="{36D60D4E-D814-4327-863C-B3D30A1EDA30}" type="presParOf" srcId="{6CF96083-AD67-4B71-A8B3-415060C5B578}" destId="{8192849C-F4FF-4F6B-B516-5595F5B39AF2}" srcOrd="0" destOrd="0" presId="urn:microsoft.com/office/officeart/2005/8/layout/hierarchy1"/>
    <dgm:cxn modelId="{25738C7D-6692-42A6-AFB6-C71F0410D121}" type="presParOf" srcId="{6CF96083-AD67-4B71-A8B3-415060C5B578}" destId="{9ADB5E55-D6F5-4AC8-B42E-D97DF728FA12}" srcOrd="1" destOrd="0" presId="urn:microsoft.com/office/officeart/2005/8/layout/hierarchy1"/>
    <dgm:cxn modelId="{66BF2870-C847-4964-8BFC-80A4AE194415}" type="presParOf" srcId="{EC484715-D11E-4DDE-8580-C0EAA641C5F4}" destId="{E8F7B23B-05ED-496C-960A-93275FFB104F}" srcOrd="1" destOrd="0" presId="urn:microsoft.com/office/officeart/2005/8/layout/hierarchy1"/>
    <dgm:cxn modelId="{FE523EA7-6526-491C-9237-CB9381939942}" type="presParOf" srcId="{E8F7B23B-05ED-496C-960A-93275FFB104F}" destId="{2F4F40CD-FD22-4026-87F6-EDBA31AA58B5}" srcOrd="0" destOrd="0" presId="urn:microsoft.com/office/officeart/2005/8/layout/hierarchy1"/>
    <dgm:cxn modelId="{52F93D18-DAE9-4315-AAFE-6125A9DC4FCA}" type="presParOf" srcId="{E8F7B23B-05ED-496C-960A-93275FFB104F}" destId="{980FDD6E-B2B3-4387-B44A-7ABFB00F3149}" srcOrd="1" destOrd="0" presId="urn:microsoft.com/office/officeart/2005/8/layout/hierarchy1"/>
    <dgm:cxn modelId="{00BC0656-9D9D-418D-AA2D-C27A7D46BF10}" type="presParOf" srcId="{980FDD6E-B2B3-4387-B44A-7ABFB00F3149}" destId="{D99294E0-F64F-4A7E-8895-CF6688B56BEA}" srcOrd="0" destOrd="0" presId="urn:microsoft.com/office/officeart/2005/8/layout/hierarchy1"/>
    <dgm:cxn modelId="{8F543CE0-C509-4766-9083-170CB54229EE}" type="presParOf" srcId="{D99294E0-F64F-4A7E-8895-CF6688B56BEA}" destId="{A62DC4AF-44A6-474E-89D7-979EC831872F}" srcOrd="0" destOrd="0" presId="urn:microsoft.com/office/officeart/2005/8/layout/hierarchy1"/>
    <dgm:cxn modelId="{AE58B2F5-8703-4E5B-B8EF-56371B81C709}" type="presParOf" srcId="{D99294E0-F64F-4A7E-8895-CF6688B56BEA}" destId="{BCB67D3A-E294-4521-9475-76C00C4A8366}" srcOrd="1" destOrd="0" presId="urn:microsoft.com/office/officeart/2005/8/layout/hierarchy1"/>
    <dgm:cxn modelId="{D3516799-94BF-4289-8FA5-D48ED915F8C2}" type="presParOf" srcId="{980FDD6E-B2B3-4387-B44A-7ABFB00F3149}" destId="{B5183A8A-2F8B-4476-8014-E475E8F5D2AD}" srcOrd="1" destOrd="0" presId="urn:microsoft.com/office/officeart/2005/8/layout/hierarchy1"/>
    <dgm:cxn modelId="{9EEB162A-6AC2-42C9-84A8-B609B896EB1E}" type="presParOf" srcId="{6C110FD0-D66E-447F-BC6D-B60344635E15}" destId="{C2926583-BDA7-4F48-A517-B2023C4FD0BA}" srcOrd="2" destOrd="0" presId="urn:microsoft.com/office/officeart/2005/8/layout/hierarchy1"/>
    <dgm:cxn modelId="{C5C10F2C-0C93-4FD0-A286-5B103BDAF5CB}" type="presParOf" srcId="{6C110FD0-D66E-447F-BC6D-B60344635E15}" destId="{6C74B2CA-2AAF-4B29-91D0-4599618EBF8A}" srcOrd="3" destOrd="0" presId="urn:microsoft.com/office/officeart/2005/8/layout/hierarchy1"/>
    <dgm:cxn modelId="{A080321E-21DA-473E-B302-C89A43EB5301}" type="presParOf" srcId="{6C74B2CA-2AAF-4B29-91D0-4599618EBF8A}" destId="{A279DA1B-BD70-4C06-91A1-73714853DFA9}" srcOrd="0" destOrd="0" presId="urn:microsoft.com/office/officeart/2005/8/layout/hierarchy1"/>
    <dgm:cxn modelId="{E0E57352-1A24-4332-AE2C-BD90911CE69A}" type="presParOf" srcId="{A279DA1B-BD70-4C06-91A1-73714853DFA9}" destId="{8D02058B-2DA4-4779-964C-DB6CECC995E9}" srcOrd="0" destOrd="0" presId="urn:microsoft.com/office/officeart/2005/8/layout/hierarchy1"/>
    <dgm:cxn modelId="{E66E03F8-002B-4C4F-BD89-05B9A8F10941}" type="presParOf" srcId="{A279DA1B-BD70-4C06-91A1-73714853DFA9}" destId="{31E20321-1A14-4DCD-A88D-9F7B43C2F8DA}" srcOrd="1" destOrd="0" presId="urn:microsoft.com/office/officeart/2005/8/layout/hierarchy1"/>
    <dgm:cxn modelId="{A233AA1F-CECB-40B5-BED8-86F5838D6A83}" type="presParOf" srcId="{6C74B2CA-2AAF-4B29-91D0-4599618EBF8A}" destId="{ED1D08A3-753E-45BD-8C09-DB1861E3CB7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EE1B5-1DC1-4BA6-9B42-6B73B3E55D26}" type="doc">
      <dgm:prSet loTypeId="urn:microsoft.com/office/officeart/2005/8/layout/pyramid2" loCatId="pyramid" qsTypeId="urn:microsoft.com/office/officeart/2005/8/quickstyle/3d3" qsCatId="3D" csTypeId="urn:microsoft.com/office/officeart/2005/8/colors/colorful4" csCatId="colorful" phldr="1"/>
      <dgm:spPr/>
    </dgm:pt>
    <dgm:pt modelId="{AD287BE5-B64E-4B7B-B0E6-6B91AA19F109}">
      <dgm:prSet phldrT="[Text]"/>
      <dgm:spPr/>
      <dgm:t>
        <a:bodyPr/>
        <a:lstStyle/>
        <a:p>
          <a:r>
            <a:rPr lang="en-US" dirty="0"/>
            <a:t>Customer level</a:t>
          </a:r>
          <a:endParaRPr lang="en-IN" dirty="0"/>
        </a:p>
      </dgm:t>
    </dgm:pt>
    <dgm:pt modelId="{F5DF5AD4-43A5-4513-A542-5F005E2B4429}" type="parTrans" cxnId="{98601241-5703-45F8-9121-2DD4067F6BA6}">
      <dgm:prSet/>
      <dgm:spPr/>
      <dgm:t>
        <a:bodyPr/>
        <a:lstStyle/>
        <a:p>
          <a:endParaRPr lang="en-IN"/>
        </a:p>
      </dgm:t>
    </dgm:pt>
    <dgm:pt modelId="{0592B73D-FE6D-4ACB-A0FD-F4E2F69343D7}" type="sibTrans" cxnId="{98601241-5703-45F8-9121-2DD4067F6BA6}">
      <dgm:prSet/>
      <dgm:spPr/>
      <dgm:t>
        <a:bodyPr/>
        <a:lstStyle/>
        <a:p>
          <a:endParaRPr lang="en-IN"/>
        </a:p>
      </dgm:t>
    </dgm:pt>
    <dgm:pt modelId="{20085036-0DFA-4188-BE44-CA158709C2CE}">
      <dgm:prSet phldrT="[Text]"/>
      <dgm:spPr/>
      <dgm:t>
        <a:bodyPr/>
        <a:lstStyle/>
        <a:p>
          <a:r>
            <a:rPr lang="en-US" dirty="0">
              <a:solidFill>
                <a:srgbClr val="0070C0"/>
              </a:solidFill>
            </a:rPr>
            <a:t>98,311 rows</a:t>
          </a:r>
          <a:endParaRPr lang="en-IN" dirty="0">
            <a:solidFill>
              <a:srgbClr val="0070C0"/>
            </a:solidFill>
          </a:endParaRPr>
        </a:p>
      </dgm:t>
    </dgm:pt>
    <dgm:pt modelId="{79FA143F-DAA1-48F6-8831-567EAC103614}" type="parTrans" cxnId="{F2D7ECB8-721F-4EB2-8EA4-F5555775E0F1}">
      <dgm:prSet/>
      <dgm:spPr/>
      <dgm:t>
        <a:bodyPr/>
        <a:lstStyle/>
        <a:p>
          <a:endParaRPr lang="en-IN"/>
        </a:p>
      </dgm:t>
    </dgm:pt>
    <dgm:pt modelId="{0F2804C6-8C71-41EC-8AB4-EF5359F2A3A7}" type="sibTrans" cxnId="{F2D7ECB8-721F-4EB2-8EA4-F5555775E0F1}">
      <dgm:prSet/>
      <dgm:spPr/>
      <dgm:t>
        <a:bodyPr/>
        <a:lstStyle/>
        <a:p>
          <a:endParaRPr lang="en-IN"/>
        </a:p>
      </dgm:t>
    </dgm:pt>
    <dgm:pt modelId="{4CC766A2-B92C-40B3-97BA-3D8D78592C84}">
      <dgm:prSet phldrT="[Text]"/>
      <dgm:spPr/>
      <dgm:t>
        <a:bodyPr/>
        <a:lstStyle/>
        <a:p>
          <a:r>
            <a:rPr lang="en-US" dirty="0">
              <a:solidFill>
                <a:srgbClr val="0070C0"/>
              </a:solidFill>
            </a:rPr>
            <a:t>148 columns</a:t>
          </a:r>
          <a:endParaRPr lang="en-IN" dirty="0">
            <a:solidFill>
              <a:srgbClr val="0070C0"/>
            </a:solidFill>
          </a:endParaRPr>
        </a:p>
      </dgm:t>
    </dgm:pt>
    <dgm:pt modelId="{81D0C278-7E95-45FC-A52E-06A52F184B35}" type="parTrans" cxnId="{77840327-6EF3-4CA3-9FBC-64418A7D2E76}">
      <dgm:prSet/>
      <dgm:spPr/>
      <dgm:t>
        <a:bodyPr/>
        <a:lstStyle/>
        <a:p>
          <a:endParaRPr lang="en-IN"/>
        </a:p>
      </dgm:t>
    </dgm:pt>
    <dgm:pt modelId="{E672D491-49ED-4B3D-AB3B-B3266B218E8F}" type="sibTrans" cxnId="{77840327-6EF3-4CA3-9FBC-64418A7D2E76}">
      <dgm:prSet/>
      <dgm:spPr/>
      <dgm:t>
        <a:bodyPr/>
        <a:lstStyle/>
        <a:p>
          <a:endParaRPr lang="en-IN"/>
        </a:p>
      </dgm:t>
    </dgm:pt>
    <dgm:pt modelId="{BC2FC0D4-C87C-4234-BE80-586EC43D1D28}" type="pres">
      <dgm:prSet presAssocID="{7A1EE1B5-1DC1-4BA6-9B42-6B73B3E55D26}" presName="compositeShape" presStyleCnt="0">
        <dgm:presLayoutVars>
          <dgm:dir/>
          <dgm:resizeHandles/>
        </dgm:presLayoutVars>
      </dgm:prSet>
      <dgm:spPr/>
    </dgm:pt>
    <dgm:pt modelId="{2C285F81-BEA2-4DE6-A0B9-77E6AF99C1D2}" type="pres">
      <dgm:prSet presAssocID="{7A1EE1B5-1DC1-4BA6-9B42-6B73B3E55D26}" presName="pyramid" presStyleLbl="node1" presStyleIdx="0" presStyleCnt="1"/>
      <dgm:spPr>
        <a:blipFill rotWithShape="0">
          <a:blip xmlns:r="http://schemas.openxmlformats.org/officeDocument/2006/relationships" r:embed="rId1"/>
          <a:tile tx="0" ty="0" sx="100000" sy="100000" flip="none" algn="tl"/>
        </a:blipFill>
      </dgm:spPr>
    </dgm:pt>
    <dgm:pt modelId="{A8533300-7770-453C-8B9E-5C797703EC45}" type="pres">
      <dgm:prSet presAssocID="{7A1EE1B5-1DC1-4BA6-9B42-6B73B3E55D26}" presName="theList" presStyleCnt="0"/>
      <dgm:spPr/>
    </dgm:pt>
    <dgm:pt modelId="{F85669DD-777A-4B14-A5B2-4B5DD2921FE6}" type="pres">
      <dgm:prSet presAssocID="{AD287BE5-B64E-4B7B-B0E6-6B91AA19F109}" presName="aNode" presStyleLbl="fgAcc1" presStyleIdx="0" presStyleCnt="3">
        <dgm:presLayoutVars>
          <dgm:bulletEnabled val="1"/>
        </dgm:presLayoutVars>
      </dgm:prSet>
      <dgm:spPr/>
    </dgm:pt>
    <dgm:pt modelId="{B97D7543-71DA-444E-B6FA-6568346F3A6D}" type="pres">
      <dgm:prSet presAssocID="{AD287BE5-B64E-4B7B-B0E6-6B91AA19F109}" presName="aSpace" presStyleCnt="0"/>
      <dgm:spPr/>
    </dgm:pt>
    <dgm:pt modelId="{38557C90-1B93-4534-AE4B-D70E8C9F6681}" type="pres">
      <dgm:prSet presAssocID="{20085036-0DFA-4188-BE44-CA158709C2CE}" presName="aNode" presStyleLbl="fgAcc1" presStyleIdx="1" presStyleCnt="3">
        <dgm:presLayoutVars>
          <dgm:bulletEnabled val="1"/>
        </dgm:presLayoutVars>
      </dgm:prSet>
      <dgm:spPr/>
    </dgm:pt>
    <dgm:pt modelId="{19ABE9EA-C88A-452A-9C04-4E6E93700726}" type="pres">
      <dgm:prSet presAssocID="{20085036-0DFA-4188-BE44-CA158709C2CE}" presName="aSpace" presStyleCnt="0"/>
      <dgm:spPr/>
    </dgm:pt>
    <dgm:pt modelId="{D8ABF68E-51F8-4910-AA8B-A2E226B629B8}" type="pres">
      <dgm:prSet presAssocID="{4CC766A2-B92C-40B3-97BA-3D8D78592C84}" presName="aNode" presStyleLbl="fgAcc1" presStyleIdx="2" presStyleCnt="3">
        <dgm:presLayoutVars>
          <dgm:bulletEnabled val="1"/>
        </dgm:presLayoutVars>
      </dgm:prSet>
      <dgm:spPr/>
    </dgm:pt>
    <dgm:pt modelId="{3447735A-C3DA-4F52-BCA0-0E43B1DDCE86}" type="pres">
      <dgm:prSet presAssocID="{4CC766A2-B92C-40B3-97BA-3D8D78592C84}" presName="aSpace" presStyleCnt="0"/>
      <dgm:spPr/>
    </dgm:pt>
  </dgm:ptLst>
  <dgm:cxnLst>
    <dgm:cxn modelId="{77840327-6EF3-4CA3-9FBC-64418A7D2E76}" srcId="{7A1EE1B5-1DC1-4BA6-9B42-6B73B3E55D26}" destId="{4CC766A2-B92C-40B3-97BA-3D8D78592C84}" srcOrd="2" destOrd="0" parTransId="{81D0C278-7E95-45FC-A52E-06A52F184B35}" sibTransId="{E672D491-49ED-4B3D-AB3B-B3266B218E8F}"/>
    <dgm:cxn modelId="{8B26762C-D36E-4761-8145-95FB00DFBBB7}" type="presOf" srcId="{20085036-0DFA-4188-BE44-CA158709C2CE}" destId="{38557C90-1B93-4534-AE4B-D70E8C9F6681}" srcOrd="0" destOrd="0" presId="urn:microsoft.com/office/officeart/2005/8/layout/pyramid2"/>
    <dgm:cxn modelId="{98601241-5703-45F8-9121-2DD4067F6BA6}" srcId="{7A1EE1B5-1DC1-4BA6-9B42-6B73B3E55D26}" destId="{AD287BE5-B64E-4B7B-B0E6-6B91AA19F109}" srcOrd="0" destOrd="0" parTransId="{F5DF5AD4-43A5-4513-A542-5F005E2B4429}" sibTransId="{0592B73D-FE6D-4ACB-A0FD-F4E2F69343D7}"/>
    <dgm:cxn modelId="{BCB20D78-1239-4D92-8586-3A2B427A8824}" type="presOf" srcId="{7A1EE1B5-1DC1-4BA6-9B42-6B73B3E55D26}" destId="{BC2FC0D4-C87C-4234-BE80-586EC43D1D28}" srcOrd="0" destOrd="0" presId="urn:microsoft.com/office/officeart/2005/8/layout/pyramid2"/>
    <dgm:cxn modelId="{7206BE84-CD33-4F71-8176-915AC87A5DF6}" type="presOf" srcId="{AD287BE5-B64E-4B7B-B0E6-6B91AA19F109}" destId="{F85669DD-777A-4B14-A5B2-4B5DD2921FE6}" srcOrd="0" destOrd="0" presId="urn:microsoft.com/office/officeart/2005/8/layout/pyramid2"/>
    <dgm:cxn modelId="{5FE9C18B-7AF7-4BE6-B4D6-5B14A4731A2C}" type="presOf" srcId="{4CC766A2-B92C-40B3-97BA-3D8D78592C84}" destId="{D8ABF68E-51F8-4910-AA8B-A2E226B629B8}" srcOrd="0" destOrd="0" presId="urn:microsoft.com/office/officeart/2005/8/layout/pyramid2"/>
    <dgm:cxn modelId="{F2D7ECB8-721F-4EB2-8EA4-F5555775E0F1}" srcId="{7A1EE1B5-1DC1-4BA6-9B42-6B73B3E55D26}" destId="{20085036-0DFA-4188-BE44-CA158709C2CE}" srcOrd="1" destOrd="0" parTransId="{79FA143F-DAA1-48F6-8831-567EAC103614}" sibTransId="{0F2804C6-8C71-41EC-8AB4-EF5359F2A3A7}"/>
    <dgm:cxn modelId="{1BC5692D-DBAC-4BD7-8504-0CF813B014F7}" type="presParOf" srcId="{BC2FC0D4-C87C-4234-BE80-586EC43D1D28}" destId="{2C285F81-BEA2-4DE6-A0B9-77E6AF99C1D2}" srcOrd="0" destOrd="0" presId="urn:microsoft.com/office/officeart/2005/8/layout/pyramid2"/>
    <dgm:cxn modelId="{BA122DB4-9E85-4692-9C3F-7D4843E0F90E}" type="presParOf" srcId="{BC2FC0D4-C87C-4234-BE80-586EC43D1D28}" destId="{A8533300-7770-453C-8B9E-5C797703EC45}" srcOrd="1" destOrd="0" presId="urn:microsoft.com/office/officeart/2005/8/layout/pyramid2"/>
    <dgm:cxn modelId="{2C72CD9C-73BD-4E5A-BE34-2DA0E5CD9604}" type="presParOf" srcId="{A8533300-7770-453C-8B9E-5C797703EC45}" destId="{F85669DD-777A-4B14-A5B2-4B5DD2921FE6}" srcOrd="0" destOrd="0" presId="urn:microsoft.com/office/officeart/2005/8/layout/pyramid2"/>
    <dgm:cxn modelId="{28E28361-41DC-4531-BDC2-9916EF68F0FE}" type="presParOf" srcId="{A8533300-7770-453C-8B9E-5C797703EC45}" destId="{B97D7543-71DA-444E-B6FA-6568346F3A6D}" srcOrd="1" destOrd="0" presId="urn:microsoft.com/office/officeart/2005/8/layout/pyramid2"/>
    <dgm:cxn modelId="{F350522B-949E-4CEB-8B77-93EE69C052DD}" type="presParOf" srcId="{A8533300-7770-453C-8B9E-5C797703EC45}" destId="{38557C90-1B93-4534-AE4B-D70E8C9F6681}" srcOrd="2" destOrd="0" presId="urn:microsoft.com/office/officeart/2005/8/layout/pyramid2"/>
    <dgm:cxn modelId="{C4B8BF1B-EEDA-467B-A94E-0601FEE97AF1}" type="presParOf" srcId="{A8533300-7770-453C-8B9E-5C797703EC45}" destId="{19ABE9EA-C88A-452A-9C04-4E6E93700726}" srcOrd="3" destOrd="0" presId="urn:microsoft.com/office/officeart/2005/8/layout/pyramid2"/>
    <dgm:cxn modelId="{B6942046-F77F-4434-8DDE-D1D534A17BCE}" type="presParOf" srcId="{A8533300-7770-453C-8B9E-5C797703EC45}" destId="{D8ABF68E-51F8-4910-AA8B-A2E226B629B8}" srcOrd="4" destOrd="0" presId="urn:microsoft.com/office/officeart/2005/8/layout/pyramid2"/>
    <dgm:cxn modelId="{712B56E6-D702-4DC4-9674-7B69F2885C66}" type="presParOf" srcId="{A8533300-7770-453C-8B9E-5C797703EC45}" destId="{3447735A-C3DA-4F52-BCA0-0E43B1DDCE86}"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1EE1B5-1DC1-4BA6-9B42-6B73B3E55D26}" type="doc">
      <dgm:prSet loTypeId="urn:microsoft.com/office/officeart/2005/8/layout/pyramid2" loCatId="pyramid" qsTypeId="urn:microsoft.com/office/officeart/2005/8/quickstyle/3d3" qsCatId="3D" csTypeId="urn:microsoft.com/office/officeart/2005/8/colors/colorful4" csCatId="colorful" phldr="1"/>
      <dgm:spPr/>
    </dgm:pt>
    <dgm:pt modelId="{AD287BE5-B64E-4B7B-B0E6-6B91AA19F109}">
      <dgm:prSet phldrT="[Text]"/>
      <dgm:spPr/>
      <dgm:t>
        <a:bodyPr/>
        <a:lstStyle/>
        <a:p>
          <a:r>
            <a:rPr lang="en-US" dirty="0"/>
            <a:t>Order level</a:t>
          </a:r>
          <a:endParaRPr lang="en-IN" dirty="0"/>
        </a:p>
      </dgm:t>
    </dgm:pt>
    <dgm:pt modelId="{F5DF5AD4-43A5-4513-A542-5F005E2B4429}" type="parTrans" cxnId="{98601241-5703-45F8-9121-2DD4067F6BA6}">
      <dgm:prSet/>
      <dgm:spPr/>
      <dgm:t>
        <a:bodyPr/>
        <a:lstStyle/>
        <a:p>
          <a:endParaRPr lang="en-IN"/>
        </a:p>
      </dgm:t>
    </dgm:pt>
    <dgm:pt modelId="{0592B73D-FE6D-4ACB-A0FD-F4E2F69343D7}" type="sibTrans" cxnId="{98601241-5703-45F8-9121-2DD4067F6BA6}">
      <dgm:prSet/>
      <dgm:spPr/>
      <dgm:t>
        <a:bodyPr/>
        <a:lstStyle/>
        <a:p>
          <a:endParaRPr lang="en-IN"/>
        </a:p>
      </dgm:t>
    </dgm:pt>
    <dgm:pt modelId="{20085036-0DFA-4188-BE44-CA158709C2CE}">
      <dgm:prSet phldrT="[Text]"/>
      <dgm:spPr/>
      <dgm:t>
        <a:bodyPr/>
        <a:lstStyle/>
        <a:p>
          <a:r>
            <a:rPr lang="en-US" dirty="0">
              <a:solidFill>
                <a:srgbClr val="0070C0"/>
              </a:solidFill>
            </a:rPr>
            <a:t>1,02,467 rows</a:t>
          </a:r>
          <a:endParaRPr lang="en-IN" dirty="0">
            <a:solidFill>
              <a:srgbClr val="0070C0"/>
            </a:solidFill>
          </a:endParaRPr>
        </a:p>
      </dgm:t>
    </dgm:pt>
    <dgm:pt modelId="{79FA143F-DAA1-48F6-8831-567EAC103614}" type="parTrans" cxnId="{F2D7ECB8-721F-4EB2-8EA4-F5555775E0F1}">
      <dgm:prSet/>
      <dgm:spPr/>
      <dgm:t>
        <a:bodyPr/>
        <a:lstStyle/>
        <a:p>
          <a:endParaRPr lang="en-IN"/>
        </a:p>
      </dgm:t>
    </dgm:pt>
    <dgm:pt modelId="{0F2804C6-8C71-41EC-8AB4-EF5359F2A3A7}" type="sibTrans" cxnId="{F2D7ECB8-721F-4EB2-8EA4-F5555775E0F1}">
      <dgm:prSet/>
      <dgm:spPr/>
      <dgm:t>
        <a:bodyPr/>
        <a:lstStyle/>
        <a:p>
          <a:endParaRPr lang="en-IN"/>
        </a:p>
      </dgm:t>
    </dgm:pt>
    <dgm:pt modelId="{4CC766A2-B92C-40B3-97BA-3D8D78592C84}">
      <dgm:prSet phldrT="[Text]"/>
      <dgm:spPr/>
      <dgm:t>
        <a:bodyPr/>
        <a:lstStyle/>
        <a:p>
          <a:r>
            <a:rPr lang="en-US" dirty="0">
              <a:solidFill>
                <a:srgbClr val="0070C0"/>
              </a:solidFill>
            </a:rPr>
            <a:t>19 columns</a:t>
          </a:r>
          <a:endParaRPr lang="en-IN" dirty="0">
            <a:solidFill>
              <a:srgbClr val="0070C0"/>
            </a:solidFill>
          </a:endParaRPr>
        </a:p>
      </dgm:t>
    </dgm:pt>
    <dgm:pt modelId="{81D0C278-7E95-45FC-A52E-06A52F184B35}" type="parTrans" cxnId="{77840327-6EF3-4CA3-9FBC-64418A7D2E76}">
      <dgm:prSet/>
      <dgm:spPr/>
      <dgm:t>
        <a:bodyPr/>
        <a:lstStyle/>
        <a:p>
          <a:endParaRPr lang="en-IN"/>
        </a:p>
      </dgm:t>
    </dgm:pt>
    <dgm:pt modelId="{E672D491-49ED-4B3D-AB3B-B3266B218E8F}" type="sibTrans" cxnId="{77840327-6EF3-4CA3-9FBC-64418A7D2E76}">
      <dgm:prSet/>
      <dgm:spPr/>
      <dgm:t>
        <a:bodyPr/>
        <a:lstStyle/>
        <a:p>
          <a:endParaRPr lang="en-IN"/>
        </a:p>
      </dgm:t>
    </dgm:pt>
    <dgm:pt modelId="{BC2FC0D4-C87C-4234-BE80-586EC43D1D28}" type="pres">
      <dgm:prSet presAssocID="{7A1EE1B5-1DC1-4BA6-9B42-6B73B3E55D26}" presName="compositeShape" presStyleCnt="0">
        <dgm:presLayoutVars>
          <dgm:dir/>
          <dgm:resizeHandles/>
        </dgm:presLayoutVars>
      </dgm:prSet>
      <dgm:spPr/>
    </dgm:pt>
    <dgm:pt modelId="{2C285F81-BEA2-4DE6-A0B9-77E6AF99C1D2}" type="pres">
      <dgm:prSet presAssocID="{7A1EE1B5-1DC1-4BA6-9B42-6B73B3E55D26}" presName="pyramid" presStyleLbl="node1" presStyleIdx="0" presStyleCnt="1"/>
      <dgm:spPr>
        <a:blipFill rotWithShape="0">
          <a:blip xmlns:r="http://schemas.openxmlformats.org/officeDocument/2006/relationships" r:embed="rId1"/>
          <a:tile tx="0" ty="0" sx="100000" sy="100000" flip="none" algn="tl"/>
        </a:blipFill>
      </dgm:spPr>
    </dgm:pt>
    <dgm:pt modelId="{A8533300-7770-453C-8B9E-5C797703EC45}" type="pres">
      <dgm:prSet presAssocID="{7A1EE1B5-1DC1-4BA6-9B42-6B73B3E55D26}" presName="theList" presStyleCnt="0"/>
      <dgm:spPr/>
    </dgm:pt>
    <dgm:pt modelId="{F85669DD-777A-4B14-A5B2-4B5DD2921FE6}" type="pres">
      <dgm:prSet presAssocID="{AD287BE5-B64E-4B7B-B0E6-6B91AA19F109}" presName="aNode" presStyleLbl="fgAcc1" presStyleIdx="0" presStyleCnt="3">
        <dgm:presLayoutVars>
          <dgm:bulletEnabled val="1"/>
        </dgm:presLayoutVars>
      </dgm:prSet>
      <dgm:spPr/>
    </dgm:pt>
    <dgm:pt modelId="{B97D7543-71DA-444E-B6FA-6568346F3A6D}" type="pres">
      <dgm:prSet presAssocID="{AD287BE5-B64E-4B7B-B0E6-6B91AA19F109}" presName="aSpace" presStyleCnt="0"/>
      <dgm:spPr/>
    </dgm:pt>
    <dgm:pt modelId="{38557C90-1B93-4534-AE4B-D70E8C9F6681}" type="pres">
      <dgm:prSet presAssocID="{20085036-0DFA-4188-BE44-CA158709C2CE}" presName="aNode" presStyleLbl="fgAcc1" presStyleIdx="1" presStyleCnt="3">
        <dgm:presLayoutVars>
          <dgm:bulletEnabled val="1"/>
        </dgm:presLayoutVars>
      </dgm:prSet>
      <dgm:spPr/>
    </dgm:pt>
    <dgm:pt modelId="{19ABE9EA-C88A-452A-9C04-4E6E93700726}" type="pres">
      <dgm:prSet presAssocID="{20085036-0DFA-4188-BE44-CA158709C2CE}" presName="aSpace" presStyleCnt="0"/>
      <dgm:spPr/>
    </dgm:pt>
    <dgm:pt modelId="{D8ABF68E-51F8-4910-AA8B-A2E226B629B8}" type="pres">
      <dgm:prSet presAssocID="{4CC766A2-B92C-40B3-97BA-3D8D78592C84}" presName="aNode" presStyleLbl="fgAcc1" presStyleIdx="2" presStyleCnt="3">
        <dgm:presLayoutVars>
          <dgm:bulletEnabled val="1"/>
        </dgm:presLayoutVars>
      </dgm:prSet>
      <dgm:spPr/>
    </dgm:pt>
    <dgm:pt modelId="{3447735A-C3DA-4F52-BCA0-0E43B1DDCE86}" type="pres">
      <dgm:prSet presAssocID="{4CC766A2-B92C-40B3-97BA-3D8D78592C84}" presName="aSpace" presStyleCnt="0"/>
      <dgm:spPr/>
    </dgm:pt>
  </dgm:ptLst>
  <dgm:cxnLst>
    <dgm:cxn modelId="{77840327-6EF3-4CA3-9FBC-64418A7D2E76}" srcId="{7A1EE1B5-1DC1-4BA6-9B42-6B73B3E55D26}" destId="{4CC766A2-B92C-40B3-97BA-3D8D78592C84}" srcOrd="2" destOrd="0" parTransId="{81D0C278-7E95-45FC-A52E-06A52F184B35}" sibTransId="{E672D491-49ED-4B3D-AB3B-B3266B218E8F}"/>
    <dgm:cxn modelId="{8B26762C-D36E-4761-8145-95FB00DFBBB7}" type="presOf" srcId="{20085036-0DFA-4188-BE44-CA158709C2CE}" destId="{38557C90-1B93-4534-AE4B-D70E8C9F6681}" srcOrd="0" destOrd="0" presId="urn:microsoft.com/office/officeart/2005/8/layout/pyramid2"/>
    <dgm:cxn modelId="{98601241-5703-45F8-9121-2DD4067F6BA6}" srcId="{7A1EE1B5-1DC1-4BA6-9B42-6B73B3E55D26}" destId="{AD287BE5-B64E-4B7B-B0E6-6B91AA19F109}" srcOrd="0" destOrd="0" parTransId="{F5DF5AD4-43A5-4513-A542-5F005E2B4429}" sibTransId="{0592B73D-FE6D-4ACB-A0FD-F4E2F69343D7}"/>
    <dgm:cxn modelId="{BCB20D78-1239-4D92-8586-3A2B427A8824}" type="presOf" srcId="{7A1EE1B5-1DC1-4BA6-9B42-6B73B3E55D26}" destId="{BC2FC0D4-C87C-4234-BE80-586EC43D1D28}" srcOrd="0" destOrd="0" presId="urn:microsoft.com/office/officeart/2005/8/layout/pyramid2"/>
    <dgm:cxn modelId="{7206BE84-CD33-4F71-8176-915AC87A5DF6}" type="presOf" srcId="{AD287BE5-B64E-4B7B-B0E6-6B91AA19F109}" destId="{F85669DD-777A-4B14-A5B2-4B5DD2921FE6}" srcOrd="0" destOrd="0" presId="urn:microsoft.com/office/officeart/2005/8/layout/pyramid2"/>
    <dgm:cxn modelId="{5FE9C18B-7AF7-4BE6-B4D6-5B14A4731A2C}" type="presOf" srcId="{4CC766A2-B92C-40B3-97BA-3D8D78592C84}" destId="{D8ABF68E-51F8-4910-AA8B-A2E226B629B8}" srcOrd="0" destOrd="0" presId="urn:microsoft.com/office/officeart/2005/8/layout/pyramid2"/>
    <dgm:cxn modelId="{F2D7ECB8-721F-4EB2-8EA4-F5555775E0F1}" srcId="{7A1EE1B5-1DC1-4BA6-9B42-6B73B3E55D26}" destId="{20085036-0DFA-4188-BE44-CA158709C2CE}" srcOrd="1" destOrd="0" parTransId="{79FA143F-DAA1-48F6-8831-567EAC103614}" sibTransId="{0F2804C6-8C71-41EC-8AB4-EF5359F2A3A7}"/>
    <dgm:cxn modelId="{1BC5692D-DBAC-4BD7-8504-0CF813B014F7}" type="presParOf" srcId="{BC2FC0D4-C87C-4234-BE80-586EC43D1D28}" destId="{2C285F81-BEA2-4DE6-A0B9-77E6AF99C1D2}" srcOrd="0" destOrd="0" presId="urn:microsoft.com/office/officeart/2005/8/layout/pyramid2"/>
    <dgm:cxn modelId="{BA122DB4-9E85-4692-9C3F-7D4843E0F90E}" type="presParOf" srcId="{BC2FC0D4-C87C-4234-BE80-586EC43D1D28}" destId="{A8533300-7770-453C-8B9E-5C797703EC45}" srcOrd="1" destOrd="0" presId="urn:microsoft.com/office/officeart/2005/8/layout/pyramid2"/>
    <dgm:cxn modelId="{2C72CD9C-73BD-4E5A-BE34-2DA0E5CD9604}" type="presParOf" srcId="{A8533300-7770-453C-8B9E-5C797703EC45}" destId="{F85669DD-777A-4B14-A5B2-4B5DD2921FE6}" srcOrd="0" destOrd="0" presId="urn:microsoft.com/office/officeart/2005/8/layout/pyramid2"/>
    <dgm:cxn modelId="{28E28361-41DC-4531-BDC2-9916EF68F0FE}" type="presParOf" srcId="{A8533300-7770-453C-8B9E-5C797703EC45}" destId="{B97D7543-71DA-444E-B6FA-6568346F3A6D}" srcOrd="1" destOrd="0" presId="urn:microsoft.com/office/officeart/2005/8/layout/pyramid2"/>
    <dgm:cxn modelId="{F350522B-949E-4CEB-8B77-93EE69C052DD}" type="presParOf" srcId="{A8533300-7770-453C-8B9E-5C797703EC45}" destId="{38557C90-1B93-4534-AE4B-D70E8C9F6681}" srcOrd="2" destOrd="0" presId="urn:microsoft.com/office/officeart/2005/8/layout/pyramid2"/>
    <dgm:cxn modelId="{C4B8BF1B-EEDA-467B-A94E-0601FEE97AF1}" type="presParOf" srcId="{A8533300-7770-453C-8B9E-5C797703EC45}" destId="{19ABE9EA-C88A-452A-9C04-4E6E93700726}" srcOrd="3" destOrd="0" presId="urn:microsoft.com/office/officeart/2005/8/layout/pyramid2"/>
    <dgm:cxn modelId="{B6942046-F77F-4434-8DDE-D1D534A17BCE}" type="presParOf" srcId="{A8533300-7770-453C-8B9E-5C797703EC45}" destId="{D8ABF68E-51F8-4910-AA8B-A2E226B629B8}" srcOrd="4" destOrd="0" presId="urn:microsoft.com/office/officeart/2005/8/layout/pyramid2"/>
    <dgm:cxn modelId="{712B56E6-D702-4DC4-9674-7B69F2885C66}" type="presParOf" srcId="{A8533300-7770-453C-8B9E-5C797703EC45}" destId="{3447735A-C3DA-4F52-BCA0-0E43B1DDCE86}"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EE1B5-1DC1-4BA6-9B42-6B73B3E55D26}" type="doc">
      <dgm:prSet loTypeId="urn:microsoft.com/office/officeart/2005/8/layout/pyramid2" loCatId="pyramid" qsTypeId="urn:microsoft.com/office/officeart/2005/8/quickstyle/3d3" qsCatId="3D" csTypeId="urn:microsoft.com/office/officeart/2005/8/colors/colorful4" csCatId="colorful" phldr="1"/>
      <dgm:spPr/>
    </dgm:pt>
    <dgm:pt modelId="{AD287BE5-B64E-4B7B-B0E6-6B91AA19F109}">
      <dgm:prSet phldrT="[Text]"/>
      <dgm:spPr/>
      <dgm:t>
        <a:bodyPr/>
        <a:lstStyle/>
        <a:p>
          <a:r>
            <a:rPr lang="en-US" dirty="0"/>
            <a:t>Store level</a:t>
          </a:r>
          <a:endParaRPr lang="en-IN" dirty="0"/>
        </a:p>
      </dgm:t>
    </dgm:pt>
    <dgm:pt modelId="{F5DF5AD4-43A5-4513-A542-5F005E2B4429}" type="parTrans" cxnId="{98601241-5703-45F8-9121-2DD4067F6BA6}">
      <dgm:prSet/>
      <dgm:spPr/>
      <dgm:t>
        <a:bodyPr/>
        <a:lstStyle/>
        <a:p>
          <a:endParaRPr lang="en-IN"/>
        </a:p>
      </dgm:t>
    </dgm:pt>
    <dgm:pt modelId="{0592B73D-FE6D-4ACB-A0FD-F4E2F69343D7}" type="sibTrans" cxnId="{98601241-5703-45F8-9121-2DD4067F6BA6}">
      <dgm:prSet/>
      <dgm:spPr/>
      <dgm:t>
        <a:bodyPr/>
        <a:lstStyle/>
        <a:p>
          <a:endParaRPr lang="en-IN"/>
        </a:p>
      </dgm:t>
    </dgm:pt>
    <dgm:pt modelId="{20085036-0DFA-4188-BE44-CA158709C2CE}">
      <dgm:prSet phldrT="[Text]"/>
      <dgm:spPr/>
      <dgm:t>
        <a:bodyPr/>
        <a:lstStyle/>
        <a:p>
          <a:r>
            <a:rPr lang="en-US" dirty="0">
              <a:solidFill>
                <a:srgbClr val="0070C0"/>
              </a:solidFill>
            </a:rPr>
            <a:t>37 rows</a:t>
          </a:r>
          <a:endParaRPr lang="en-IN" dirty="0">
            <a:solidFill>
              <a:srgbClr val="0070C0"/>
            </a:solidFill>
          </a:endParaRPr>
        </a:p>
      </dgm:t>
    </dgm:pt>
    <dgm:pt modelId="{79FA143F-DAA1-48F6-8831-567EAC103614}" type="parTrans" cxnId="{F2D7ECB8-721F-4EB2-8EA4-F5555775E0F1}">
      <dgm:prSet/>
      <dgm:spPr/>
      <dgm:t>
        <a:bodyPr/>
        <a:lstStyle/>
        <a:p>
          <a:endParaRPr lang="en-IN"/>
        </a:p>
      </dgm:t>
    </dgm:pt>
    <dgm:pt modelId="{0F2804C6-8C71-41EC-8AB4-EF5359F2A3A7}" type="sibTrans" cxnId="{F2D7ECB8-721F-4EB2-8EA4-F5555775E0F1}">
      <dgm:prSet/>
      <dgm:spPr/>
      <dgm:t>
        <a:bodyPr/>
        <a:lstStyle/>
        <a:p>
          <a:endParaRPr lang="en-IN"/>
        </a:p>
      </dgm:t>
    </dgm:pt>
    <dgm:pt modelId="{4CC766A2-B92C-40B3-97BA-3D8D78592C84}">
      <dgm:prSet phldrT="[Text]"/>
      <dgm:spPr/>
      <dgm:t>
        <a:bodyPr/>
        <a:lstStyle/>
        <a:p>
          <a:r>
            <a:rPr lang="en-US" dirty="0">
              <a:solidFill>
                <a:srgbClr val="0070C0"/>
              </a:solidFill>
            </a:rPr>
            <a:t>130 columns</a:t>
          </a:r>
          <a:endParaRPr lang="en-IN" dirty="0">
            <a:solidFill>
              <a:srgbClr val="0070C0"/>
            </a:solidFill>
          </a:endParaRPr>
        </a:p>
      </dgm:t>
    </dgm:pt>
    <dgm:pt modelId="{81D0C278-7E95-45FC-A52E-06A52F184B35}" type="parTrans" cxnId="{77840327-6EF3-4CA3-9FBC-64418A7D2E76}">
      <dgm:prSet/>
      <dgm:spPr/>
      <dgm:t>
        <a:bodyPr/>
        <a:lstStyle/>
        <a:p>
          <a:endParaRPr lang="en-IN"/>
        </a:p>
      </dgm:t>
    </dgm:pt>
    <dgm:pt modelId="{E672D491-49ED-4B3D-AB3B-B3266B218E8F}" type="sibTrans" cxnId="{77840327-6EF3-4CA3-9FBC-64418A7D2E76}">
      <dgm:prSet/>
      <dgm:spPr/>
      <dgm:t>
        <a:bodyPr/>
        <a:lstStyle/>
        <a:p>
          <a:endParaRPr lang="en-IN"/>
        </a:p>
      </dgm:t>
    </dgm:pt>
    <dgm:pt modelId="{BC2FC0D4-C87C-4234-BE80-586EC43D1D28}" type="pres">
      <dgm:prSet presAssocID="{7A1EE1B5-1DC1-4BA6-9B42-6B73B3E55D26}" presName="compositeShape" presStyleCnt="0">
        <dgm:presLayoutVars>
          <dgm:dir/>
          <dgm:resizeHandles/>
        </dgm:presLayoutVars>
      </dgm:prSet>
      <dgm:spPr/>
    </dgm:pt>
    <dgm:pt modelId="{2C285F81-BEA2-4DE6-A0B9-77E6AF99C1D2}" type="pres">
      <dgm:prSet presAssocID="{7A1EE1B5-1DC1-4BA6-9B42-6B73B3E55D26}" presName="pyramid" presStyleLbl="node1" presStyleIdx="0" presStyleCnt="1"/>
      <dgm:spPr>
        <a:blipFill rotWithShape="0">
          <a:blip xmlns:r="http://schemas.openxmlformats.org/officeDocument/2006/relationships" r:embed="rId1"/>
          <a:tile tx="0" ty="0" sx="100000" sy="100000" flip="none" algn="tl"/>
        </a:blipFill>
      </dgm:spPr>
    </dgm:pt>
    <dgm:pt modelId="{A8533300-7770-453C-8B9E-5C797703EC45}" type="pres">
      <dgm:prSet presAssocID="{7A1EE1B5-1DC1-4BA6-9B42-6B73B3E55D26}" presName="theList" presStyleCnt="0"/>
      <dgm:spPr/>
    </dgm:pt>
    <dgm:pt modelId="{F85669DD-777A-4B14-A5B2-4B5DD2921FE6}" type="pres">
      <dgm:prSet presAssocID="{AD287BE5-B64E-4B7B-B0E6-6B91AA19F109}" presName="aNode" presStyleLbl="fgAcc1" presStyleIdx="0" presStyleCnt="3">
        <dgm:presLayoutVars>
          <dgm:bulletEnabled val="1"/>
        </dgm:presLayoutVars>
      </dgm:prSet>
      <dgm:spPr/>
    </dgm:pt>
    <dgm:pt modelId="{B97D7543-71DA-444E-B6FA-6568346F3A6D}" type="pres">
      <dgm:prSet presAssocID="{AD287BE5-B64E-4B7B-B0E6-6B91AA19F109}" presName="aSpace" presStyleCnt="0"/>
      <dgm:spPr/>
    </dgm:pt>
    <dgm:pt modelId="{38557C90-1B93-4534-AE4B-D70E8C9F6681}" type="pres">
      <dgm:prSet presAssocID="{20085036-0DFA-4188-BE44-CA158709C2CE}" presName="aNode" presStyleLbl="fgAcc1" presStyleIdx="1" presStyleCnt="3">
        <dgm:presLayoutVars>
          <dgm:bulletEnabled val="1"/>
        </dgm:presLayoutVars>
      </dgm:prSet>
      <dgm:spPr/>
    </dgm:pt>
    <dgm:pt modelId="{19ABE9EA-C88A-452A-9C04-4E6E93700726}" type="pres">
      <dgm:prSet presAssocID="{20085036-0DFA-4188-BE44-CA158709C2CE}" presName="aSpace" presStyleCnt="0"/>
      <dgm:spPr/>
    </dgm:pt>
    <dgm:pt modelId="{D8ABF68E-51F8-4910-AA8B-A2E226B629B8}" type="pres">
      <dgm:prSet presAssocID="{4CC766A2-B92C-40B3-97BA-3D8D78592C84}" presName="aNode" presStyleLbl="fgAcc1" presStyleIdx="2" presStyleCnt="3">
        <dgm:presLayoutVars>
          <dgm:bulletEnabled val="1"/>
        </dgm:presLayoutVars>
      </dgm:prSet>
      <dgm:spPr/>
    </dgm:pt>
    <dgm:pt modelId="{3447735A-C3DA-4F52-BCA0-0E43B1DDCE86}" type="pres">
      <dgm:prSet presAssocID="{4CC766A2-B92C-40B3-97BA-3D8D78592C84}" presName="aSpace" presStyleCnt="0"/>
      <dgm:spPr/>
    </dgm:pt>
  </dgm:ptLst>
  <dgm:cxnLst>
    <dgm:cxn modelId="{77840327-6EF3-4CA3-9FBC-64418A7D2E76}" srcId="{7A1EE1B5-1DC1-4BA6-9B42-6B73B3E55D26}" destId="{4CC766A2-B92C-40B3-97BA-3D8D78592C84}" srcOrd="2" destOrd="0" parTransId="{81D0C278-7E95-45FC-A52E-06A52F184B35}" sibTransId="{E672D491-49ED-4B3D-AB3B-B3266B218E8F}"/>
    <dgm:cxn modelId="{8B26762C-D36E-4761-8145-95FB00DFBBB7}" type="presOf" srcId="{20085036-0DFA-4188-BE44-CA158709C2CE}" destId="{38557C90-1B93-4534-AE4B-D70E8C9F6681}" srcOrd="0" destOrd="0" presId="urn:microsoft.com/office/officeart/2005/8/layout/pyramid2"/>
    <dgm:cxn modelId="{98601241-5703-45F8-9121-2DD4067F6BA6}" srcId="{7A1EE1B5-1DC1-4BA6-9B42-6B73B3E55D26}" destId="{AD287BE5-B64E-4B7B-B0E6-6B91AA19F109}" srcOrd="0" destOrd="0" parTransId="{F5DF5AD4-43A5-4513-A542-5F005E2B4429}" sibTransId="{0592B73D-FE6D-4ACB-A0FD-F4E2F69343D7}"/>
    <dgm:cxn modelId="{BCB20D78-1239-4D92-8586-3A2B427A8824}" type="presOf" srcId="{7A1EE1B5-1DC1-4BA6-9B42-6B73B3E55D26}" destId="{BC2FC0D4-C87C-4234-BE80-586EC43D1D28}" srcOrd="0" destOrd="0" presId="urn:microsoft.com/office/officeart/2005/8/layout/pyramid2"/>
    <dgm:cxn modelId="{7206BE84-CD33-4F71-8176-915AC87A5DF6}" type="presOf" srcId="{AD287BE5-B64E-4B7B-B0E6-6B91AA19F109}" destId="{F85669DD-777A-4B14-A5B2-4B5DD2921FE6}" srcOrd="0" destOrd="0" presId="urn:microsoft.com/office/officeart/2005/8/layout/pyramid2"/>
    <dgm:cxn modelId="{5FE9C18B-7AF7-4BE6-B4D6-5B14A4731A2C}" type="presOf" srcId="{4CC766A2-B92C-40B3-97BA-3D8D78592C84}" destId="{D8ABF68E-51F8-4910-AA8B-A2E226B629B8}" srcOrd="0" destOrd="0" presId="urn:microsoft.com/office/officeart/2005/8/layout/pyramid2"/>
    <dgm:cxn modelId="{F2D7ECB8-721F-4EB2-8EA4-F5555775E0F1}" srcId="{7A1EE1B5-1DC1-4BA6-9B42-6B73B3E55D26}" destId="{20085036-0DFA-4188-BE44-CA158709C2CE}" srcOrd="1" destOrd="0" parTransId="{79FA143F-DAA1-48F6-8831-567EAC103614}" sibTransId="{0F2804C6-8C71-41EC-8AB4-EF5359F2A3A7}"/>
    <dgm:cxn modelId="{1BC5692D-DBAC-4BD7-8504-0CF813B014F7}" type="presParOf" srcId="{BC2FC0D4-C87C-4234-BE80-586EC43D1D28}" destId="{2C285F81-BEA2-4DE6-A0B9-77E6AF99C1D2}" srcOrd="0" destOrd="0" presId="urn:microsoft.com/office/officeart/2005/8/layout/pyramid2"/>
    <dgm:cxn modelId="{BA122DB4-9E85-4692-9C3F-7D4843E0F90E}" type="presParOf" srcId="{BC2FC0D4-C87C-4234-BE80-586EC43D1D28}" destId="{A8533300-7770-453C-8B9E-5C797703EC45}" srcOrd="1" destOrd="0" presId="urn:microsoft.com/office/officeart/2005/8/layout/pyramid2"/>
    <dgm:cxn modelId="{2C72CD9C-73BD-4E5A-BE34-2DA0E5CD9604}" type="presParOf" srcId="{A8533300-7770-453C-8B9E-5C797703EC45}" destId="{F85669DD-777A-4B14-A5B2-4B5DD2921FE6}" srcOrd="0" destOrd="0" presId="urn:microsoft.com/office/officeart/2005/8/layout/pyramid2"/>
    <dgm:cxn modelId="{28E28361-41DC-4531-BDC2-9916EF68F0FE}" type="presParOf" srcId="{A8533300-7770-453C-8B9E-5C797703EC45}" destId="{B97D7543-71DA-444E-B6FA-6568346F3A6D}" srcOrd="1" destOrd="0" presId="urn:microsoft.com/office/officeart/2005/8/layout/pyramid2"/>
    <dgm:cxn modelId="{F350522B-949E-4CEB-8B77-93EE69C052DD}" type="presParOf" srcId="{A8533300-7770-453C-8B9E-5C797703EC45}" destId="{38557C90-1B93-4534-AE4B-D70E8C9F6681}" srcOrd="2" destOrd="0" presId="urn:microsoft.com/office/officeart/2005/8/layout/pyramid2"/>
    <dgm:cxn modelId="{C4B8BF1B-EEDA-467B-A94E-0601FEE97AF1}" type="presParOf" srcId="{A8533300-7770-453C-8B9E-5C797703EC45}" destId="{19ABE9EA-C88A-452A-9C04-4E6E93700726}" srcOrd="3" destOrd="0" presId="urn:microsoft.com/office/officeart/2005/8/layout/pyramid2"/>
    <dgm:cxn modelId="{B6942046-F77F-4434-8DDE-D1D534A17BCE}" type="presParOf" srcId="{A8533300-7770-453C-8B9E-5C797703EC45}" destId="{D8ABF68E-51F8-4910-AA8B-A2E226B629B8}" srcOrd="4" destOrd="0" presId="urn:microsoft.com/office/officeart/2005/8/layout/pyramid2"/>
    <dgm:cxn modelId="{712B56E6-D702-4DC4-9674-7B69F2885C66}" type="presParOf" srcId="{A8533300-7770-453C-8B9E-5C797703EC45}" destId="{3447735A-C3DA-4F52-BCA0-0E43B1DDCE86}" srcOrd="5"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5DD6C7-B4FC-4B97-86F0-04CFE989DCED}" type="doc">
      <dgm:prSet loTypeId="urn:microsoft.com/office/officeart/2005/8/layout/vList5" loCatId="list" qsTypeId="urn:microsoft.com/office/officeart/2005/8/quickstyle/simple2" qsCatId="simple" csTypeId="urn:microsoft.com/office/officeart/2005/8/colors/accent3_4" csCatId="accent3" phldr="1"/>
      <dgm:spPr/>
      <dgm:t>
        <a:bodyPr/>
        <a:lstStyle/>
        <a:p>
          <a:endParaRPr lang="en-IN"/>
        </a:p>
      </dgm:t>
    </dgm:pt>
    <dgm:pt modelId="{9436F9B2-2515-4AB7-9FA4-1AF534341896}">
      <dgm:prSet custT="1"/>
      <dgm:spPr>
        <a:solidFill>
          <a:srgbClr val="348E90"/>
        </a:solidFill>
      </dgm:spPr>
      <dgm:t>
        <a:bodyPr/>
        <a:lstStyle/>
        <a:p>
          <a:r>
            <a:rPr lang="en-US" sz="1400" b="0" i="0" dirty="0"/>
            <a:t>Total Revenue: </a:t>
          </a:r>
          <a:r>
            <a:rPr lang="en-US" sz="1400" b="1" i="0" dirty="0"/>
            <a:t>15.8M</a:t>
          </a:r>
          <a:endParaRPr lang="en-IN" sz="1400" b="1" dirty="0"/>
        </a:p>
      </dgm:t>
    </dgm:pt>
    <dgm:pt modelId="{DF7A556A-FC42-48D0-8440-FEB4BE01CC45}" type="parTrans" cxnId="{6900D1B2-FCD8-4EB6-A219-1CD317743328}">
      <dgm:prSet/>
      <dgm:spPr/>
      <dgm:t>
        <a:bodyPr/>
        <a:lstStyle/>
        <a:p>
          <a:endParaRPr lang="en-IN"/>
        </a:p>
      </dgm:t>
    </dgm:pt>
    <dgm:pt modelId="{3F4AE2EF-A43B-4E4B-BBEE-3FA044E8A10D}" type="sibTrans" cxnId="{6900D1B2-FCD8-4EB6-A219-1CD317743328}">
      <dgm:prSet/>
      <dgm:spPr/>
      <dgm:t>
        <a:bodyPr/>
        <a:lstStyle/>
        <a:p>
          <a:endParaRPr lang="en-IN"/>
        </a:p>
      </dgm:t>
    </dgm:pt>
    <dgm:pt modelId="{E65A3A38-4B56-4BAB-B71F-1C8D650AA63F}">
      <dgm:prSet custT="1"/>
      <dgm:spPr>
        <a:solidFill>
          <a:srgbClr val="348E90"/>
        </a:solidFill>
      </dgm:spPr>
      <dgm:t>
        <a:bodyPr/>
        <a:lstStyle/>
        <a:p>
          <a:r>
            <a:rPr lang="en-US" sz="1400" b="0" i="0" dirty="0"/>
            <a:t>Total Cost: </a:t>
          </a:r>
          <a:r>
            <a:rPr lang="en-US" sz="1400" b="1" i="0" dirty="0"/>
            <a:t>13.5M</a:t>
          </a:r>
          <a:endParaRPr lang="en-IN" sz="1400" b="1" dirty="0"/>
        </a:p>
      </dgm:t>
    </dgm:pt>
    <dgm:pt modelId="{DDF172CD-B268-4B69-A2BC-728367E4D789}" type="parTrans" cxnId="{F8E37070-3C05-4880-AD2B-7B1376197571}">
      <dgm:prSet/>
      <dgm:spPr/>
      <dgm:t>
        <a:bodyPr/>
        <a:lstStyle/>
        <a:p>
          <a:endParaRPr lang="en-IN"/>
        </a:p>
      </dgm:t>
    </dgm:pt>
    <dgm:pt modelId="{7831F1EF-FF21-4F13-AD6A-AB95729A720B}" type="sibTrans" cxnId="{F8E37070-3C05-4880-AD2B-7B1376197571}">
      <dgm:prSet/>
      <dgm:spPr/>
      <dgm:t>
        <a:bodyPr/>
        <a:lstStyle/>
        <a:p>
          <a:endParaRPr lang="en-IN"/>
        </a:p>
      </dgm:t>
    </dgm:pt>
    <dgm:pt modelId="{A597D377-4A6B-48EB-ADC6-09A2D7D67813}">
      <dgm:prSet custT="1"/>
      <dgm:spPr>
        <a:solidFill>
          <a:srgbClr val="77CFC7"/>
        </a:solidFill>
      </dgm:spPr>
      <dgm:t>
        <a:bodyPr/>
        <a:lstStyle/>
        <a:p>
          <a:r>
            <a:rPr lang="en-US" sz="1400" b="0" i="0" dirty="0"/>
            <a:t>Total Profit: </a:t>
          </a:r>
          <a:r>
            <a:rPr lang="en-US" sz="1400" b="1" i="0" dirty="0"/>
            <a:t>2.25M</a:t>
          </a:r>
          <a:endParaRPr lang="en-IN" sz="1400" b="1" dirty="0"/>
        </a:p>
      </dgm:t>
    </dgm:pt>
    <dgm:pt modelId="{EFFCE25A-FD0E-4D62-8E2A-5FB8027B9246}" type="parTrans" cxnId="{899FA653-5587-46F5-B368-823E04E60DC8}">
      <dgm:prSet/>
      <dgm:spPr/>
      <dgm:t>
        <a:bodyPr/>
        <a:lstStyle/>
        <a:p>
          <a:endParaRPr lang="en-IN"/>
        </a:p>
      </dgm:t>
    </dgm:pt>
    <dgm:pt modelId="{C73375E8-D1C5-4C73-9913-4B1870E05095}" type="sibTrans" cxnId="{899FA653-5587-46F5-B368-823E04E60DC8}">
      <dgm:prSet/>
      <dgm:spPr/>
      <dgm:t>
        <a:bodyPr/>
        <a:lstStyle/>
        <a:p>
          <a:endParaRPr lang="en-IN"/>
        </a:p>
      </dgm:t>
    </dgm:pt>
    <dgm:pt modelId="{2318EAFD-1E88-462E-A973-AD9FEFEFD9A1}">
      <dgm:prSet custT="1"/>
      <dgm:spPr>
        <a:solidFill>
          <a:srgbClr val="77CFC7"/>
        </a:solidFill>
      </dgm:spPr>
      <dgm:t>
        <a:bodyPr/>
        <a:lstStyle/>
        <a:p>
          <a:r>
            <a:rPr lang="en-US" sz="1400" b="0" i="0" dirty="0"/>
            <a:t>Profit %: </a:t>
          </a:r>
          <a:r>
            <a:rPr lang="en-US" sz="1400" b="1" i="0" dirty="0"/>
            <a:t>16.55%</a:t>
          </a:r>
          <a:endParaRPr lang="en-IN" sz="1400" b="1" dirty="0"/>
        </a:p>
      </dgm:t>
    </dgm:pt>
    <dgm:pt modelId="{A84E7589-FCD0-4A6E-B09F-C76A6EE2DF33}" type="parTrans" cxnId="{1203E380-D6EB-42B7-9B41-C2AB2C0EF30F}">
      <dgm:prSet/>
      <dgm:spPr/>
      <dgm:t>
        <a:bodyPr/>
        <a:lstStyle/>
        <a:p>
          <a:endParaRPr lang="en-IN"/>
        </a:p>
      </dgm:t>
    </dgm:pt>
    <dgm:pt modelId="{45C0F77A-7765-4C87-B49E-AC72CF52CD7A}" type="sibTrans" cxnId="{1203E380-D6EB-42B7-9B41-C2AB2C0EF30F}">
      <dgm:prSet/>
      <dgm:spPr/>
      <dgm:t>
        <a:bodyPr/>
        <a:lstStyle/>
        <a:p>
          <a:endParaRPr lang="en-IN"/>
        </a:p>
      </dgm:t>
    </dgm:pt>
    <dgm:pt modelId="{A364272C-3B23-4447-8A30-5AE5D8062D0A}">
      <dgm:prSet custT="1"/>
      <dgm:spPr>
        <a:solidFill>
          <a:srgbClr val="3BA1A3"/>
        </a:solidFill>
      </dgm:spPr>
      <dgm:t>
        <a:bodyPr/>
        <a:lstStyle/>
        <a:p>
          <a:r>
            <a:rPr lang="en-US" sz="1400" b="0" i="0" dirty="0"/>
            <a:t>Total discount: </a:t>
          </a:r>
          <a:r>
            <a:rPr lang="en-US" sz="1400" b="1" i="0" dirty="0"/>
            <a:t>0.51M</a:t>
          </a:r>
          <a:endParaRPr lang="en-IN" sz="1400" b="1" dirty="0"/>
        </a:p>
      </dgm:t>
    </dgm:pt>
    <dgm:pt modelId="{22544104-FC07-4B84-97DA-B424BB4ACD65}" type="parTrans" cxnId="{73AB7790-B44F-410E-96A9-06E29376DF38}">
      <dgm:prSet/>
      <dgm:spPr/>
      <dgm:t>
        <a:bodyPr/>
        <a:lstStyle/>
        <a:p>
          <a:endParaRPr lang="en-IN"/>
        </a:p>
      </dgm:t>
    </dgm:pt>
    <dgm:pt modelId="{FF7AB7F1-6C4A-48F7-BEA4-C97FAB36002A}" type="sibTrans" cxnId="{73AB7790-B44F-410E-96A9-06E29376DF38}">
      <dgm:prSet/>
      <dgm:spPr/>
      <dgm:t>
        <a:bodyPr/>
        <a:lstStyle/>
        <a:p>
          <a:endParaRPr lang="en-IN"/>
        </a:p>
      </dgm:t>
    </dgm:pt>
    <dgm:pt modelId="{03C6FA56-FD64-4264-BA51-47DB08517ED0}">
      <dgm:prSet custT="1"/>
      <dgm:spPr>
        <a:solidFill>
          <a:srgbClr val="3BA1A3"/>
        </a:solidFill>
      </dgm:spPr>
      <dgm:t>
        <a:bodyPr/>
        <a:lstStyle/>
        <a:p>
          <a:r>
            <a:rPr lang="en-US" sz="1400" dirty="0"/>
            <a:t>Discount %: </a:t>
          </a:r>
          <a:r>
            <a:rPr lang="en-US" sz="1400" b="1" dirty="0"/>
            <a:t>3.12%</a:t>
          </a:r>
          <a:endParaRPr lang="en-IN" sz="1400" b="1" dirty="0"/>
        </a:p>
      </dgm:t>
    </dgm:pt>
    <dgm:pt modelId="{C1AD9134-3FAD-4B45-BA8B-095EAFDCA2D6}" type="parTrans" cxnId="{6E25359A-8FE3-4361-824F-AC5BBCD2C1E7}">
      <dgm:prSet/>
      <dgm:spPr/>
      <dgm:t>
        <a:bodyPr/>
        <a:lstStyle/>
        <a:p>
          <a:endParaRPr lang="en-IN"/>
        </a:p>
      </dgm:t>
    </dgm:pt>
    <dgm:pt modelId="{EC602ED0-C40D-4306-8984-4E080A7D1D99}" type="sibTrans" cxnId="{6E25359A-8FE3-4361-824F-AC5BBCD2C1E7}">
      <dgm:prSet/>
      <dgm:spPr/>
      <dgm:t>
        <a:bodyPr/>
        <a:lstStyle/>
        <a:p>
          <a:endParaRPr lang="en-IN"/>
        </a:p>
      </dgm:t>
    </dgm:pt>
    <dgm:pt modelId="{D1E6093F-7F85-4F46-8C09-652C9A673788}" type="pres">
      <dgm:prSet presAssocID="{955DD6C7-B4FC-4B97-86F0-04CFE989DCED}" presName="Name0" presStyleCnt="0">
        <dgm:presLayoutVars>
          <dgm:dir/>
          <dgm:animLvl val="lvl"/>
          <dgm:resizeHandles val="exact"/>
        </dgm:presLayoutVars>
      </dgm:prSet>
      <dgm:spPr/>
    </dgm:pt>
    <dgm:pt modelId="{50ACD02E-B364-4142-B304-397D4AAC8892}" type="pres">
      <dgm:prSet presAssocID="{9436F9B2-2515-4AB7-9FA4-1AF534341896}" presName="linNode" presStyleCnt="0"/>
      <dgm:spPr/>
    </dgm:pt>
    <dgm:pt modelId="{8F908A23-0140-4228-A3D2-073166470262}" type="pres">
      <dgm:prSet presAssocID="{9436F9B2-2515-4AB7-9FA4-1AF534341896}" presName="parentText" presStyleLbl="node1" presStyleIdx="0" presStyleCnt="6" custScaleX="119663">
        <dgm:presLayoutVars>
          <dgm:chMax val="1"/>
          <dgm:bulletEnabled val="1"/>
        </dgm:presLayoutVars>
      </dgm:prSet>
      <dgm:spPr/>
    </dgm:pt>
    <dgm:pt modelId="{980962E2-3803-498C-9101-D7A9172FC430}" type="pres">
      <dgm:prSet presAssocID="{3F4AE2EF-A43B-4E4B-BBEE-3FA044E8A10D}" presName="sp" presStyleCnt="0"/>
      <dgm:spPr/>
    </dgm:pt>
    <dgm:pt modelId="{D31C7090-F3B7-4811-BF13-A3868C850973}" type="pres">
      <dgm:prSet presAssocID="{E65A3A38-4B56-4BAB-B71F-1C8D650AA63F}" presName="linNode" presStyleCnt="0"/>
      <dgm:spPr/>
    </dgm:pt>
    <dgm:pt modelId="{55DA4873-9D3F-4E7F-B61D-340874654C17}" type="pres">
      <dgm:prSet presAssocID="{E65A3A38-4B56-4BAB-B71F-1C8D650AA63F}" presName="parentText" presStyleLbl="node1" presStyleIdx="1" presStyleCnt="6" custScaleX="119023">
        <dgm:presLayoutVars>
          <dgm:chMax val="1"/>
          <dgm:bulletEnabled val="1"/>
        </dgm:presLayoutVars>
      </dgm:prSet>
      <dgm:spPr/>
    </dgm:pt>
    <dgm:pt modelId="{BD0FCF3E-E92A-4093-AFB7-28080EF79B4D}" type="pres">
      <dgm:prSet presAssocID="{7831F1EF-FF21-4F13-AD6A-AB95729A720B}" presName="sp" presStyleCnt="0"/>
      <dgm:spPr/>
    </dgm:pt>
    <dgm:pt modelId="{53219FB4-B2BF-4C0E-91C5-581DAF20748F}" type="pres">
      <dgm:prSet presAssocID="{A597D377-4A6B-48EB-ADC6-09A2D7D67813}" presName="linNode" presStyleCnt="0"/>
      <dgm:spPr/>
    </dgm:pt>
    <dgm:pt modelId="{603A7755-0164-4AD6-B6D5-A02C09CF5DE4}" type="pres">
      <dgm:prSet presAssocID="{A597D377-4A6B-48EB-ADC6-09A2D7D67813}" presName="parentText" presStyleLbl="node1" presStyleIdx="2" presStyleCnt="6" custScaleX="118408" custLinFactNeighborX="0" custLinFactNeighborY="0">
        <dgm:presLayoutVars>
          <dgm:chMax val="1"/>
          <dgm:bulletEnabled val="1"/>
        </dgm:presLayoutVars>
      </dgm:prSet>
      <dgm:spPr/>
    </dgm:pt>
    <dgm:pt modelId="{2EB31063-1A8E-4A23-85D2-82CCE645EF0F}" type="pres">
      <dgm:prSet presAssocID="{C73375E8-D1C5-4C73-9913-4B1870E05095}" presName="sp" presStyleCnt="0"/>
      <dgm:spPr/>
    </dgm:pt>
    <dgm:pt modelId="{61F5F73C-4A03-45AA-8E35-C0B770ACF5D7}" type="pres">
      <dgm:prSet presAssocID="{2318EAFD-1E88-462E-A973-AD9FEFEFD9A1}" presName="linNode" presStyleCnt="0"/>
      <dgm:spPr/>
    </dgm:pt>
    <dgm:pt modelId="{D578B0E3-61AB-4B94-AFD6-BD65D1C6C6EE}" type="pres">
      <dgm:prSet presAssocID="{2318EAFD-1E88-462E-A973-AD9FEFEFD9A1}" presName="parentText" presStyleLbl="node1" presStyleIdx="3" presStyleCnt="6" custScaleX="119072">
        <dgm:presLayoutVars>
          <dgm:chMax val="1"/>
          <dgm:bulletEnabled val="1"/>
        </dgm:presLayoutVars>
      </dgm:prSet>
      <dgm:spPr/>
    </dgm:pt>
    <dgm:pt modelId="{159192EE-AB02-49B0-B5AE-DE9C7F0E6E56}" type="pres">
      <dgm:prSet presAssocID="{45C0F77A-7765-4C87-B49E-AC72CF52CD7A}" presName="sp" presStyleCnt="0"/>
      <dgm:spPr/>
    </dgm:pt>
    <dgm:pt modelId="{3F1BFC69-9328-4E06-B5DC-B41F468CD8AB}" type="pres">
      <dgm:prSet presAssocID="{A364272C-3B23-4447-8A30-5AE5D8062D0A}" presName="linNode" presStyleCnt="0"/>
      <dgm:spPr/>
    </dgm:pt>
    <dgm:pt modelId="{F0FCD896-4DC5-409B-9B13-148150843A7C}" type="pres">
      <dgm:prSet presAssocID="{A364272C-3B23-4447-8A30-5AE5D8062D0A}" presName="parentText" presStyleLbl="node1" presStyleIdx="4" presStyleCnt="6" custScaleX="120253">
        <dgm:presLayoutVars>
          <dgm:chMax val="1"/>
          <dgm:bulletEnabled val="1"/>
        </dgm:presLayoutVars>
      </dgm:prSet>
      <dgm:spPr/>
    </dgm:pt>
    <dgm:pt modelId="{1981394C-96F8-4400-8E5E-BCB74177F8DA}" type="pres">
      <dgm:prSet presAssocID="{FF7AB7F1-6C4A-48F7-BEA4-C97FAB36002A}" presName="sp" presStyleCnt="0"/>
      <dgm:spPr/>
    </dgm:pt>
    <dgm:pt modelId="{3F75905F-FC97-465C-99B2-C627CCDE3AB5}" type="pres">
      <dgm:prSet presAssocID="{03C6FA56-FD64-4264-BA51-47DB08517ED0}" presName="linNode" presStyleCnt="0"/>
      <dgm:spPr/>
    </dgm:pt>
    <dgm:pt modelId="{871FBE33-88F5-4B55-B6FF-AFB0EB2E8D5A}" type="pres">
      <dgm:prSet presAssocID="{03C6FA56-FD64-4264-BA51-47DB08517ED0}" presName="parentText" presStyleLbl="node1" presStyleIdx="5" presStyleCnt="6" custScaleX="120960">
        <dgm:presLayoutVars>
          <dgm:chMax val="1"/>
          <dgm:bulletEnabled val="1"/>
        </dgm:presLayoutVars>
      </dgm:prSet>
      <dgm:spPr/>
    </dgm:pt>
  </dgm:ptLst>
  <dgm:cxnLst>
    <dgm:cxn modelId="{84B98E21-B1E1-4EBE-B9E6-E55D544B8E40}" type="presOf" srcId="{A364272C-3B23-4447-8A30-5AE5D8062D0A}" destId="{F0FCD896-4DC5-409B-9B13-148150843A7C}" srcOrd="0" destOrd="0" presId="urn:microsoft.com/office/officeart/2005/8/layout/vList5"/>
    <dgm:cxn modelId="{99D4FF4D-0C15-4962-AC2F-7E538CDB38DD}" type="presOf" srcId="{03C6FA56-FD64-4264-BA51-47DB08517ED0}" destId="{871FBE33-88F5-4B55-B6FF-AFB0EB2E8D5A}" srcOrd="0" destOrd="0" presId="urn:microsoft.com/office/officeart/2005/8/layout/vList5"/>
    <dgm:cxn modelId="{F8E37070-3C05-4880-AD2B-7B1376197571}" srcId="{955DD6C7-B4FC-4B97-86F0-04CFE989DCED}" destId="{E65A3A38-4B56-4BAB-B71F-1C8D650AA63F}" srcOrd="1" destOrd="0" parTransId="{DDF172CD-B268-4B69-A2BC-728367E4D789}" sibTransId="{7831F1EF-FF21-4F13-AD6A-AB95729A720B}"/>
    <dgm:cxn modelId="{899FA653-5587-46F5-B368-823E04E60DC8}" srcId="{955DD6C7-B4FC-4B97-86F0-04CFE989DCED}" destId="{A597D377-4A6B-48EB-ADC6-09A2D7D67813}" srcOrd="2" destOrd="0" parTransId="{EFFCE25A-FD0E-4D62-8E2A-5FB8027B9246}" sibTransId="{C73375E8-D1C5-4C73-9913-4B1870E05095}"/>
    <dgm:cxn modelId="{09E3AC55-C558-4046-80BE-22230D7BDF97}" type="presOf" srcId="{A597D377-4A6B-48EB-ADC6-09A2D7D67813}" destId="{603A7755-0164-4AD6-B6D5-A02C09CF5DE4}" srcOrd="0" destOrd="0" presId="urn:microsoft.com/office/officeart/2005/8/layout/vList5"/>
    <dgm:cxn modelId="{4E465F79-804B-4781-A7D2-362F235652FC}" type="presOf" srcId="{E65A3A38-4B56-4BAB-B71F-1C8D650AA63F}" destId="{55DA4873-9D3F-4E7F-B61D-340874654C17}" srcOrd="0" destOrd="0" presId="urn:microsoft.com/office/officeart/2005/8/layout/vList5"/>
    <dgm:cxn modelId="{1203E380-D6EB-42B7-9B41-C2AB2C0EF30F}" srcId="{955DD6C7-B4FC-4B97-86F0-04CFE989DCED}" destId="{2318EAFD-1E88-462E-A973-AD9FEFEFD9A1}" srcOrd="3" destOrd="0" parTransId="{A84E7589-FCD0-4A6E-B09F-C76A6EE2DF33}" sibTransId="{45C0F77A-7765-4C87-B49E-AC72CF52CD7A}"/>
    <dgm:cxn modelId="{4E7E718D-2FAD-4676-BA52-2BCC36D7816A}" type="presOf" srcId="{2318EAFD-1E88-462E-A973-AD9FEFEFD9A1}" destId="{D578B0E3-61AB-4B94-AFD6-BD65D1C6C6EE}" srcOrd="0" destOrd="0" presId="urn:microsoft.com/office/officeart/2005/8/layout/vList5"/>
    <dgm:cxn modelId="{73AB7790-B44F-410E-96A9-06E29376DF38}" srcId="{955DD6C7-B4FC-4B97-86F0-04CFE989DCED}" destId="{A364272C-3B23-4447-8A30-5AE5D8062D0A}" srcOrd="4" destOrd="0" parTransId="{22544104-FC07-4B84-97DA-B424BB4ACD65}" sibTransId="{FF7AB7F1-6C4A-48F7-BEA4-C97FAB36002A}"/>
    <dgm:cxn modelId="{6E25359A-8FE3-4361-824F-AC5BBCD2C1E7}" srcId="{955DD6C7-B4FC-4B97-86F0-04CFE989DCED}" destId="{03C6FA56-FD64-4264-BA51-47DB08517ED0}" srcOrd="5" destOrd="0" parTransId="{C1AD9134-3FAD-4B45-BA8B-095EAFDCA2D6}" sibTransId="{EC602ED0-C40D-4306-8984-4E080A7D1D99}"/>
    <dgm:cxn modelId="{6900D1B2-FCD8-4EB6-A219-1CD317743328}" srcId="{955DD6C7-B4FC-4B97-86F0-04CFE989DCED}" destId="{9436F9B2-2515-4AB7-9FA4-1AF534341896}" srcOrd="0" destOrd="0" parTransId="{DF7A556A-FC42-48D0-8440-FEB4BE01CC45}" sibTransId="{3F4AE2EF-A43B-4E4B-BBEE-3FA044E8A10D}"/>
    <dgm:cxn modelId="{12CD34C4-60C3-45EA-844C-C61DADDABDA3}" type="presOf" srcId="{955DD6C7-B4FC-4B97-86F0-04CFE989DCED}" destId="{D1E6093F-7F85-4F46-8C09-652C9A673788}" srcOrd="0" destOrd="0" presId="urn:microsoft.com/office/officeart/2005/8/layout/vList5"/>
    <dgm:cxn modelId="{0A250FC9-58DA-43CB-B461-18EDA13BE9FD}" type="presOf" srcId="{9436F9B2-2515-4AB7-9FA4-1AF534341896}" destId="{8F908A23-0140-4228-A3D2-073166470262}" srcOrd="0" destOrd="0" presId="urn:microsoft.com/office/officeart/2005/8/layout/vList5"/>
    <dgm:cxn modelId="{215133FD-6654-4173-898E-A0B5ECDF2514}" type="presParOf" srcId="{D1E6093F-7F85-4F46-8C09-652C9A673788}" destId="{50ACD02E-B364-4142-B304-397D4AAC8892}" srcOrd="0" destOrd="0" presId="urn:microsoft.com/office/officeart/2005/8/layout/vList5"/>
    <dgm:cxn modelId="{47684872-812E-4FE3-AD96-CF4EFE6F1F3E}" type="presParOf" srcId="{50ACD02E-B364-4142-B304-397D4AAC8892}" destId="{8F908A23-0140-4228-A3D2-073166470262}" srcOrd="0" destOrd="0" presId="urn:microsoft.com/office/officeart/2005/8/layout/vList5"/>
    <dgm:cxn modelId="{A6151638-CF76-4940-935E-CCCF2F82D207}" type="presParOf" srcId="{D1E6093F-7F85-4F46-8C09-652C9A673788}" destId="{980962E2-3803-498C-9101-D7A9172FC430}" srcOrd="1" destOrd="0" presId="urn:microsoft.com/office/officeart/2005/8/layout/vList5"/>
    <dgm:cxn modelId="{D3B08378-4B6F-45AF-A97F-123C855BAD33}" type="presParOf" srcId="{D1E6093F-7F85-4F46-8C09-652C9A673788}" destId="{D31C7090-F3B7-4811-BF13-A3868C850973}" srcOrd="2" destOrd="0" presId="urn:microsoft.com/office/officeart/2005/8/layout/vList5"/>
    <dgm:cxn modelId="{0E226402-A055-4BA9-8E58-FA9738BFC703}" type="presParOf" srcId="{D31C7090-F3B7-4811-BF13-A3868C850973}" destId="{55DA4873-9D3F-4E7F-B61D-340874654C17}" srcOrd="0" destOrd="0" presId="urn:microsoft.com/office/officeart/2005/8/layout/vList5"/>
    <dgm:cxn modelId="{A2A3795B-0009-4CCB-8E3B-9CA56914F29E}" type="presParOf" srcId="{D1E6093F-7F85-4F46-8C09-652C9A673788}" destId="{BD0FCF3E-E92A-4093-AFB7-28080EF79B4D}" srcOrd="3" destOrd="0" presId="urn:microsoft.com/office/officeart/2005/8/layout/vList5"/>
    <dgm:cxn modelId="{5E7D28BA-2A39-4047-B12D-E130AA3E64E6}" type="presParOf" srcId="{D1E6093F-7F85-4F46-8C09-652C9A673788}" destId="{53219FB4-B2BF-4C0E-91C5-581DAF20748F}" srcOrd="4" destOrd="0" presId="urn:microsoft.com/office/officeart/2005/8/layout/vList5"/>
    <dgm:cxn modelId="{23184E57-7208-4D92-8020-1DCD2157A35D}" type="presParOf" srcId="{53219FB4-B2BF-4C0E-91C5-581DAF20748F}" destId="{603A7755-0164-4AD6-B6D5-A02C09CF5DE4}" srcOrd="0" destOrd="0" presId="urn:microsoft.com/office/officeart/2005/8/layout/vList5"/>
    <dgm:cxn modelId="{30B2620A-5D56-494C-85FC-410BCBC566AC}" type="presParOf" srcId="{D1E6093F-7F85-4F46-8C09-652C9A673788}" destId="{2EB31063-1A8E-4A23-85D2-82CCE645EF0F}" srcOrd="5" destOrd="0" presId="urn:microsoft.com/office/officeart/2005/8/layout/vList5"/>
    <dgm:cxn modelId="{09D2ACF5-D212-4189-9C44-875F446FE5C3}" type="presParOf" srcId="{D1E6093F-7F85-4F46-8C09-652C9A673788}" destId="{61F5F73C-4A03-45AA-8E35-C0B770ACF5D7}" srcOrd="6" destOrd="0" presId="urn:microsoft.com/office/officeart/2005/8/layout/vList5"/>
    <dgm:cxn modelId="{CD02EB2D-C9A3-4A96-9123-5D7C47EFFA2C}" type="presParOf" srcId="{61F5F73C-4A03-45AA-8E35-C0B770ACF5D7}" destId="{D578B0E3-61AB-4B94-AFD6-BD65D1C6C6EE}" srcOrd="0" destOrd="0" presId="urn:microsoft.com/office/officeart/2005/8/layout/vList5"/>
    <dgm:cxn modelId="{1C22A631-7A7F-4BBC-8C48-47745C117935}" type="presParOf" srcId="{D1E6093F-7F85-4F46-8C09-652C9A673788}" destId="{159192EE-AB02-49B0-B5AE-DE9C7F0E6E56}" srcOrd="7" destOrd="0" presId="urn:microsoft.com/office/officeart/2005/8/layout/vList5"/>
    <dgm:cxn modelId="{3C61097F-3B0E-428B-9497-B32753CA6E22}" type="presParOf" srcId="{D1E6093F-7F85-4F46-8C09-652C9A673788}" destId="{3F1BFC69-9328-4E06-B5DC-B41F468CD8AB}" srcOrd="8" destOrd="0" presId="urn:microsoft.com/office/officeart/2005/8/layout/vList5"/>
    <dgm:cxn modelId="{FC93B11C-AB0E-4D3D-BD73-8EBE3EDEE69D}" type="presParOf" srcId="{3F1BFC69-9328-4E06-B5DC-B41F468CD8AB}" destId="{F0FCD896-4DC5-409B-9B13-148150843A7C}" srcOrd="0" destOrd="0" presId="urn:microsoft.com/office/officeart/2005/8/layout/vList5"/>
    <dgm:cxn modelId="{D1D71375-FFEB-4296-9A44-43CF03B2BF66}" type="presParOf" srcId="{D1E6093F-7F85-4F46-8C09-652C9A673788}" destId="{1981394C-96F8-4400-8E5E-BCB74177F8DA}" srcOrd="9" destOrd="0" presId="urn:microsoft.com/office/officeart/2005/8/layout/vList5"/>
    <dgm:cxn modelId="{005568C0-4FF3-4469-967B-B87C139219AE}" type="presParOf" srcId="{D1E6093F-7F85-4F46-8C09-652C9A673788}" destId="{3F75905F-FC97-465C-99B2-C627CCDE3AB5}" srcOrd="10" destOrd="0" presId="urn:microsoft.com/office/officeart/2005/8/layout/vList5"/>
    <dgm:cxn modelId="{3D008001-67FA-477D-956A-E4711F885AB8}" type="presParOf" srcId="{3F75905F-FC97-465C-99B2-C627CCDE3AB5}" destId="{871FBE33-88F5-4B55-B6FF-AFB0EB2E8D5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5DD6C7-B4FC-4B97-86F0-04CFE989DCED}" type="doc">
      <dgm:prSet loTypeId="urn:microsoft.com/office/officeart/2005/8/layout/vList5" loCatId="list" qsTypeId="urn:microsoft.com/office/officeart/2005/8/quickstyle/simple2" qsCatId="simple" csTypeId="urn:microsoft.com/office/officeart/2005/8/colors/accent3_4" csCatId="accent3" phldr="1"/>
      <dgm:spPr/>
      <dgm:t>
        <a:bodyPr/>
        <a:lstStyle/>
        <a:p>
          <a:endParaRPr lang="en-IN"/>
        </a:p>
      </dgm:t>
    </dgm:pt>
    <dgm:pt modelId="{9436F9B2-2515-4AB7-9FA4-1AF534341896}">
      <dgm:prSet/>
      <dgm:spPr>
        <a:solidFill>
          <a:srgbClr val="348E90"/>
        </a:solidFill>
      </dgm:spPr>
      <dgm:t>
        <a:bodyPr/>
        <a:lstStyle/>
        <a:p>
          <a:r>
            <a:rPr lang="en-US" b="0" i="0" dirty="0"/>
            <a:t>Distinct Orders: </a:t>
          </a:r>
          <a:r>
            <a:rPr lang="en-US" b="1" i="0" dirty="0"/>
            <a:t>98,402</a:t>
          </a:r>
          <a:endParaRPr lang="en-IN" b="1" dirty="0"/>
        </a:p>
      </dgm:t>
    </dgm:pt>
    <dgm:pt modelId="{DF7A556A-FC42-48D0-8440-FEB4BE01CC45}" type="parTrans" cxnId="{6900D1B2-FCD8-4EB6-A219-1CD317743328}">
      <dgm:prSet/>
      <dgm:spPr/>
      <dgm:t>
        <a:bodyPr/>
        <a:lstStyle/>
        <a:p>
          <a:endParaRPr lang="en-IN"/>
        </a:p>
      </dgm:t>
    </dgm:pt>
    <dgm:pt modelId="{3F4AE2EF-A43B-4E4B-BBEE-3FA044E8A10D}" type="sibTrans" cxnId="{6900D1B2-FCD8-4EB6-A219-1CD317743328}">
      <dgm:prSet/>
      <dgm:spPr/>
      <dgm:t>
        <a:bodyPr/>
        <a:lstStyle/>
        <a:p>
          <a:endParaRPr lang="en-IN"/>
        </a:p>
      </dgm:t>
    </dgm:pt>
    <dgm:pt modelId="{E65A3A38-4B56-4BAB-B71F-1C8D650AA63F}">
      <dgm:prSet/>
      <dgm:spPr>
        <a:solidFill>
          <a:srgbClr val="348E90"/>
        </a:solidFill>
      </dgm:spPr>
      <dgm:t>
        <a:bodyPr/>
        <a:lstStyle/>
        <a:p>
          <a:r>
            <a:rPr lang="en-US" b="0" i="0" dirty="0"/>
            <a:t>Payment methods: </a:t>
          </a:r>
          <a:r>
            <a:rPr lang="en-US" b="1" i="0" dirty="0"/>
            <a:t>4</a:t>
          </a:r>
          <a:endParaRPr lang="en-IN" b="1" dirty="0"/>
        </a:p>
      </dgm:t>
    </dgm:pt>
    <dgm:pt modelId="{DDF172CD-B268-4B69-A2BC-728367E4D789}" type="parTrans" cxnId="{F8E37070-3C05-4880-AD2B-7B1376197571}">
      <dgm:prSet/>
      <dgm:spPr/>
      <dgm:t>
        <a:bodyPr/>
        <a:lstStyle/>
        <a:p>
          <a:endParaRPr lang="en-IN"/>
        </a:p>
      </dgm:t>
    </dgm:pt>
    <dgm:pt modelId="{7831F1EF-FF21-4F13-AD6A-AB95729A720B}" type="sibTrans" cxnId="{F8E37070-3C05-4880-AD2B-7B1376197571}">
      <dgm:prSet/>
      <dgm:spPr/>
      <dgm:t>
        <a:bodyPr/>
        <a:lstStyle/>
        <a:p>
          <a:endParaRPr lang="en-IN"/>
        </a:p>
      </dgm:t>
    </dgm:pt>
    <dgm:pt modelId="{A597D377-4A6B-48EB-ADC6-09A2D7D67813}">
      <dgm:prSet/>
      <dgm:spPr>
        <a:solidFill>
          <a:srgbClr val="77CFC7"/>
        </a:solidFill>
      </dgm:spPr>
      <dgm:t>
        <a:bodyPr/>
        <a:lstStyle/>
        <a:p>
          <a:r>
            <a:rPr lang="en-US" b="0" i="0" dirty="0"/>
            <a:t>Avg order value: </a:t>
          </a:r>
          <a:r>
            <a:rPr lang="en-US" b="1" i="0" dirty="0"/>
            <a:t>160.70</a:t>
          </a:r>
          <a:endParaRPr lang="en-IN" b="1" dirty="0"/>
        </a:p>
      </dgm:t>
    </dgm:pt>
    <dgm:pt modelId="{EFFCE25A-FD0E-4D62-8E2A-5FB8027B9246}" type="parTrans" cxnId="{899FA653-5587-46F5-B368-823E04E60DC8}">
      <dgm:prSet/>
      <dgm:spPr/>
      <dgm:t>
        <a:bodyPr/>
        <a:lstStyle/>
        <a:p>
          <a:endParaRPr lang="en-IN"/>
        </a:p>
      </dgm:t>
    </dgm:pt>
    <dgm:pt modelId="{C73375E8-D1C5-4C73-9913-4B1870E05095}" type="sibTrans" cxnId="{899FA653-5587-46F5-B368-823E04E60DC8}">
      <dgm:prSet/>
      <dgm:spPr/>
      <dgm:t>
        <a:bodyPr/>
        <a:lstStyle/>
        <a:p>
          <a:endParaRPr lang="en-IN"/>
        </a:p>
      </dgm:t>
    </dgm:pt>
    <dgm:pt modelId="{2318EAFD-1E88-462E-A973-AD9FEFEFD9A1}">
      <dgm:prSet/>
      <dgm:spPr>
        <a:solidFill>
          <a:srgbClr val="77CFC7"/>
        </a:solidFill>
      </dgm:spPr>
      <dgm:t>
        <a:bodyPr/>
        <a:lstStyle/>
        <a:p>
          <a:r>
            <a:rPr lang="en-US" b="0" i="0" dirty="0"/>
            <a:t>Avg discount per order: </a:t>
          </a:r>
          <a:r>
            <a:rPr lang="en-US" b="1" i="0" dirty="0"/>
            <a:t>5.20</a:t>
          </a:r>
          <a:endParaRPr lang="en-IN" b="1" dirty="0"/>
        </a:p>
      </dgm:t>
    </dgm:pt>
    <dgm:pt modelId="{A84E7589-FCD0-4A6E-B09F-C76A6EE2DF33}" type="parTrans" cxnId="{1203E380-D6EB-42B7-9B41-C2AB2C0EF30F}">
      <dgm:prSet/>
      <dgm:spPr/>
      <dgm:t>
        <a:bodyPr/>
        <a:lstStyle/>
        <a:p>
          <a:endParaRPr lang="en-IN"/>
        </a:p>
      </dgm:t>
    </dgm:pt>
    <dgm:pt modelId="{45C0F77A-7765-4C87-B49E-AC72CF52CD7A}" type="sibTrans" cxnId="{1203E380-D6EB-42B7-9B41-C2AB2C0EF30F}">
      <dgm:prSet/>
      <dgm:spPr/>
      <dgm:t>
        <a:bodyPr/>
        <a:lstStyle/>
        <a:p>
          <a:endParaRPr lang="en-IN"/>
        </a:p>
      </dgm:t>
    </dgm:pt>
    <dgm:pt modelId="{A364272C-3B23-4447-8A30-5AE5D8062D0A}">
      <dgm:prSet/>
      <dgm:spPr>
        <a:solidFill>
          <a:srgbClr val="3BA1A3"/>
        </a:solidFill>
      </dgm:spPr>
      <dgm:t>
        <a:bodyPr/>
        <a:lstStyle/>
        <a:p>
          <a:r>
            <a:rPr lang="en-US" b="0" i="0" dirty="0"/>
            <a:t>Avg category per order: </a:t>
          </a:r>
          <a:r>
            <a:rPr lang="en-US" b="1" i="0" dirty="0"/>
            <a:t>1.041</a:t>
          </a:r>
          <a:endParaRPr lang="en-IN" b="1" dirty="0"/>
        </a:p>
      </dgm:t>
    </dgm:pt>
    <dgm:pt modelId="{22544104-FC07-4B84-97DA-B424BB4ACD65}" type="parTrans" cxnId="{73AB7790-B44F-410E-96A9-06E29376DF38}">
      <dgm:prSet/>
      <dgm:spPr/>
      <dgm:t>
        <a:bodyPr/>
        <a:lstStyle/>
        <a:p>
          <a:endParaRPr lang="en-IN"/>
        </a:p>
      </dgm:t>
    </dgm:pt>
    <dgm:pt modelId="{FF7AB7F1-6C4A-48F7-BEA4-C97FAB36002A}" type="sibTrans" cxnId="{73AB7790-B44F-410E-96A9-06E29376DF38}">
      <dgm:prSet/>
      <dgm:spPr/>
      <dgm:t>
        <a:bodyPr/>
        <a:lstStyle/>
        <a:p>
          <a:endParaRPr lang="en-IN"/>
        </a:p>
      </dgm:t>
    </dgm:pt>
    <dgm:pt modelId="{03C6FA56-FD64-4264-BA51-47DB08517ED0}">
      <dgm:prSet/>
      <dgm:spPr>
        <a:solidFill>
          <a:srgbClr val="3BA1A3"/>
        </a:solidFill>
      </dgm:spPr>
      <dgm:t>
        <a:bodyPr/>
        <a:lstStyle/>
        <a:p>
          <a:r>
            <a:rPr lang="en-US" dirty="0"/>
            <a:t>Avg items per order: </a:t>
          </a:r>
          <a:r>
            <a:rPr lang="en-US" b="1" dirty="0"/>
            <a:t>1.142</a:t>
          </a:r>
          <a:endParaRPr lang="en-IN" b="1" dirty="0"/>
        </a:p>
      </dgm:t>
    </dgm:pt>
    <dgm:pt modelId="{C1AD9134-3FAD-4B45-BA8B-095EAFDCA2D6}" type="parTrans" cxnId="{6E25359A-8FE3-4361-824F-AC5BBCD2C1E7}">
      <dgm:prSet/>
      <dgm:spPr/>
      <dgm:t>
        <a:bodyPr/>
        <a:lstStyle/>
        <a:p>
          <a:endParaRPr lang="en-IN"/>
        </a:p>
      </dgm:t>
    </dgm:pt>
    <dgm:pt modelId="{EC602ED0-C40D-4306-8984-4E080A7D1D99}" type="sibTrans" cxnId="{6E25359A-8FE3-4361-824F-AC5BBCD2C1E7}">
      <dgm:prSet/>
      <dgm:spPr/>
      <dgm:t>
        <a:bodyPr/>
        <a:lstStyle/>
        <a:p>
          <a:endParaRPr lang="en-IN"/>
        </a:p>
      </dgm:t>
    </dgm:pt>
    <dgm:pt modelId="{74B1874E-3553-40D6-9300-DE9125B82458}">
      <dgm:prSet/>
      <dgm:spPr>
        <a:solidFill>
          <a:srgbClr val="3BA1A3"/>
        </a:solidFill>
      </dgm:spPr>
      <dgm:t>
        <a:bodyPr/>
        <a:lstStyle/>
        <a:p>
          <a:r>
            <a:rPr lang="en-US" dirty="0"/>
            <a:t>Avg satisfaction score: </a:t>
          </a:r>
          <a:r>
            <a:rPr lang="en-US" b="1" dirty="0"/>
            <a:t>4.06</a:t>
          </a:r>
          <a:endParaRPr lang="en-IN" b="1" dirty="0"/>
        </a:p>
      </dgm:t>
    </dgm:pt>
    <dgm:pt modelId="{5F9DC669-508D-4B25-9749-3436ECCFCC95}" type="parTrans" cxnId="{BB5036B4-AC7A-4CED-811C-A3B05CDA2B5C}">
      <dgm:prSet/>
      <dgm:spPr/>
      <dgm:t>
        <a:bodyPr/>
        <a:lstStyle/>
        <a:p>
          <a:endParaRPr lang="en-IN"/>
        </a:p>
      </dgm:t>
    </dgm:pt>
    <dgm:pt modelId="{3AEE8017-8D24-49BC-8679-DAFDBAD9D20B}" type="sibTrans" cxnId="{BB5036B4-AC7A-4CED-811C-A3B05CDA2B5C}">
      <dgm:prSet/>
      <dgm:spPr/>
      <dgm:t>
        <a:bodyPr/>
        <a:lstStyle/>
        <a:p>
          <a:endParaRPr lang="en-IN"/>
        </a:p>
      </dgm:t>
    </dgm:pt>
    <dgm:pt modelId="{D1E6093F-7F85-4F46-8C09-652C9A673788}" type="pres">
      <dgm:prSet presAssocID="{955DD6C7-B4FC-4B97-86F0-04CFE989DCED}" presName="Name0" presStyleCnt="0">
        <dgm:presLayoutVars>
          <dgm:dir/>
          <dgm:animLvl val="lvl"/>
          <dgm:resizeHandles val="exact"/>
        </dgm:presLayoutVars>
      </dgm:prSet>
      <dgm:spPr/>
    </dgm:pt>
    <dgm:pt modelId="{50ACD02E-B364-4142-B304-397D4AAC8892}" type="pres">
      <dgm:prSet presAssocID="{9436F9B2-2515-4AB7-9FA4-1AF534341896}" presName="linNode" presStyleCnt="0"/>
      <dgm:spPr/>
    </dgm:pt>
    <dgm:pt modelId="{8F908A23-0140-4228-A3D2-073166470262}" type="pres">
      <dgm:prSet presAssocID="{9436F9B2-2515-4AB7-9FA4-1AF534341896}" presName="parentText" presStyleLbl="node1" presStyleIdx="0" presStyleCnt="7" custScaleX="132975" custLinFactNeighborX="-1637" custLinFactNeighborY="-172">
        <dgm:presLayoutVars>
          <dgm:chMax val="1"/>
          <dgm:bulletEnabled val="1"/>
        </dgm:presLayoutVars>
      </dgm:prSet>
      <dgm:spPr/>
    </dgm:pt>
    <dgm:pt modelId="{980962E2-3803-498C-9101-D7A9172FC430}" type="pres">
      <dgm:prSet presAssocID="{3F4AE2EF-A43B-4E4B-BBEE-3FA044E8A10D}" presName="sp" presStyleCnt="0"/>
      <dgm:spPr/>
    </dgm:pt>
    <dgm:pt modelId="{D31C7090-F3B7-4811-BF13-A3868C850973}" type="pres">
      <dgm:prSet presAssocID="{E65A3A38-4B56-4BAB-B71F-1C8D650AA63F}" presName="linNode" presStyleCnt="0"/>
      <dgm:spPr/>
    </dgm:pt>
    <dgm:pt modelId="{55DA4873-9D3F-4E7F-B61D-340874654C17}" type="pres">
      <dgm:prSet presAssocID="{E65A3A38-4B56-4BAB-B71F-1C8D650AA63F}" presName="parentText" presStyleLbl="node1" presStyleIdx="1" presStyleCnt="7" custScaleX="132081">
        <dgm:presLayoutVars>
          <dgm:chMax val="1"/>
          <dgm:bulletEnabled val="1"/>
        </dgm:presLayoutVars>
      </dgm:prSet>
      <dgm:spPr/>
    </dgm:pt>
    <dgm:pt modelId="{BD0FCF3E-E92A-4093-AFB7-28080EF79B4D}" type="pres">
      <dgm:prSet presAssocID="{7831F1EF-FF21-4F13-AD6A-AB95729A720B}" presName="sp" presStyleCnt="0"/>
      <dgm:spPr/>
    </dgm:pt>
    <dgm:pt modelId="{53219FB4-B2BF-4C0E-91C5-581DAF20748F}" type="pres">
      <dgm:prSet presAssocID="{A597D377-4A6B-48EB-ADC6-09A2D7D67813}" presName="linNode" presStyleCnt="0"/>
      <dgm:spPr/>
    </dgm:pt>
    <dgm:pt modelId="{603A7755-0164-4AD6-B6D5-A02C09CF5DE4}" type="pres">
      <dgm:prSet presAssocID="{A597D377-4A6B-48EB-ADC6-09A2D7D67813}" presName="parentText" presStyleLbl="node1" presStyleIdx="2" presStyleCnt="7" custScaleX="131821" custLinFactNeighborY="4577">
        <dgm:presLayoutVars>
          <dgm:chMax val="1"/>
          <dgm:bulletEnabled val="1"/>
        </dgm:presLayoutVars>
      </dgm:prSet>
      <dgm:spPr/>
    </dgm:pt>
    <dgm:pt modelId="{2EB31063-1A8E-4A23-85D2-82CCE645EF0F}" type="pres">
      <dgm:prSet presAssocID="{C73375E8-D1C5-4C73-9913-4B1870E05095}" presName="sp" presStyleCnt="0"/>
      <dgm:spPr/>
    </dgm:pt>
    <dgm:pt modelId="{61F5F73C-4A03-45AA-8E35-C0B770ACF5D7}" type="pres">
      <dgm:prSet presAssocID="{2318EAFD-1E88-462E-A973-AD9FEFEFD9A1}" presName="linNode" presStyleCnt="0"/>
      <dgm:spPr/>
    </dgm:pt>
    <dgm:pt modelId="{D578B0E3-61AB-4B94-AFD6-BD65D1C6C6EE}" type="pres">
      <dgm:prSet presAssocID="{2318EAFD-1E88-462E-A973-AD9FEFEFD9A1}" presName="parentText" presStyleLbl="node1" presStyleIdx="3" presStyleCnt="7" custScaleX="132080">
        <dgm:presLayoutVars>
          <dgm:chMax val="1"/>
          <dgm:bulletEnabled val="1"/>
        </dgm:presLayoutVars>
      </dgm:prSet>
      <dgm:spPr/>
    </dgm:pt>
    <dgm:pt modelId="{159192EE-AB02-49B0-B5AE-DE9C7F0E6E56}" type="pres">
      <dgm:prSet presAssocID="{45C0F77A-7765-4C87-B49E-AC72CF52CD7A}" presName="sp" presStyleCnt="0"/>
      <dgm:spPr/>
    </dgm:pt>
    <dgm:pt modelId="{3F1BFC69-9328-4E06-B5DC-B41F468CD8AB}" type="pres">
      <dgm:prSet presAssocID="{A364272C-3B23-4447-8A30-5AE5D8062D0A}" presName="linNode" presStyleCnt="0"/>
      <dgm:spPr/>
    </dgm:pt>
    <dgm:pt modelId="{F0FCD896-4DC5-409B-9B13-148150843A7C}" type="pres">
      <dgm:prSet presAssocID="{A364272C-3B23-4447-8A30-5AE5D8062D0A}" presName="parentText" presStyleLbl="node1" presStyleIdx="4" presStyleCnt="7" custScaleX="132975">
        <dgm:presLayoutVars>
          <dgm:chMax val="1"/>
          <dgm:bulletEnabled val="1"/>
        </dgm:presLayoutVars>
      </dgm:prSet>
      <dgm:spPr/>
    </dgm:pt>
    <dgm:pt modelId="{1981394C-96F8-4400-8E5E-BCB74177F8DA}" type="pres">
      <dgm:prSet presAssocID="{FF7AB7F1-6C4A-48F7-BEA4-C97FAB36002A}" presName="sp" presStyleCnt="0"/>
      <dgm:spPr/>
    </dgm:pt>
    <dgm:pt modelId="{3F75905F-FC97-465C-99B2-C627CCDE3AB5}" type="pres">
      <dgm:prSet presAssocID="{03C6FA56-FD64-4264-BA51-47DB08517ED0}" presName="linNode" presStyleCnt="0"/>
      <dgm:spPr/>
    </dgm:pt>
    <dgm:pt modelId="{871FBE33-88F5-4B55-B6FF-AFB0EB2E8D5A}" type="pres">
      <dgm:prSet presAssocID="{03C6FA56-FD64-4264-BA51-47DB08517ED0}" presName="parentText" presStyleLbl="node1" presStyleIdx="5" presStyleCnt="7" custScaleX="133682" custLinFactNeighborX="306" custLinFactNeighborY="-8462">
        <dgm:presLayoutVars>
          <dgm:chMax val="1"/>
          <dgm:bulletEnabled val="1"/>
        </dgm:presLayoutVars>
      </dgm:prSet>
      <dgm:spPr/>
    </dgm:pt>
    <dgm:pt modelId="{1370EAB1-5444-45A6-9FE8-1BC2314AB789}" type="pres">
      <dgm:prSet presAssocID="{EC602ED0-C40D-4306-8984-4E080A7D1D99}" presName="sp" presStyleCnt="0"/>
      <dgm:spPr/>
    </dgm:pt>
    <dgm:pt modelId="{550A71D8-0CD7-46F7-AE8E-2911B8AB28B0}" type="pres">
      <dgm:prSet presAssocID="{74B1874E-3553-40D6-9300-DE9125B82458}" presName="linNode" presStyleCnt="0"/>
      <dgm:spPr/>
    </dgm:pt>
    <dgm:pt modelId="{F826D239-C8DB-41F1-BE6F-A1365196D8A1}" type="pres">
      <dgm:prSet presAssocID="{74B1874E-3553-40D6-9300-DE9125B82458}" presName="parentText" presStyleLbl="node1" presStyleIdx="6" presStyleCnt="7" custScaleX="133682">
        <dgm:presLayoutVars>
          <dgm:chMax val="1"/>
          <dgm:bulletEnabled val="1"/>
        </dgm:presLayoutVars>
      </dgm:prSet>
      <dgm:spPr/>
    </dgm:pt>
  </dgm:ptLst>
  <dgm:cxnLst>
    <dgm:cxn modelId="{84B98E21-B1E1-4EBE-B9E6-E55D544B8E40}" type="presOf" srcId="{A364272C-3B23-4447-8A30-5AE5D8062D0A}" destId="{F0FCD896-4DC5-409B-9B13-148150843A7C}" srcOrd="0" destOrd="0" presId="urn:microsoft.com/office/officeart/2005/8/layout/vList5"/>
    <dgm:cxn modelId="{99D4FF4D-0C15-4962-AC2F-7E538CDB38DD}" type="presOf" srcId="{03C6FA56-FD64-4264-BA51-47DB08517ED0}" destId="{871FBE33-88F5-4B55-B6FF-AFB0EB2E8D5A}" srcOrd="0" destOrd="0" presId="urn:microsoft.com/office/officeart/2005/8/layout/vList5"/>
    <dgm:cxn modelId="{F8E37070-3C05-4880-AD2B-7B1376197571}" srcId="{955DD6C7-B4FC-4B97-86F0-04CFE989DCED}" destId="{E65A3A38-4B56-4BAB-B71F-1C8D650AA63F}" srcOrd="1" destOrd="0" parTransId="{DDF172CD-B268-4B69-A2BC-728367E4D789}" sibTransId="{7831F1EF-FF21-4F13-AD6A-AB95729A720B}"/>
    <dgm:cxn modelId="{899FA653-5587-46F5-B368-823E04E60DC8}" srcId="{955DD6C7-B4FC-4B97-86F0-04CFE989DCED}" destId="{A597D377-4A6B-48EB-ADC6-09A2D7D67813}" srcOrd="2" destOrd="0" parTransId="{EFFCE25A-FD0E-4D62-8E2A-5FB8027B9246}" sibTransId="{C73375E8-D1C5-4C73-9913-4B1870E05095}"/>
    <dgm:cxn modelId="{09E3AC55-C558-4046-80BE-22230D7BDF97}" type="presOf" srcId="{A597D377-4A6B-48EB-ADC6-09A2D7D67813}" destId="{603A7755-0164-4AD6-B6D5-A02C09CF5DE4}" srcOrd="0" destOrd="0" presId="urn:microsoft.com/office/officeart/2005/8/layout/vList5"/>
    <dgm:cxn modelId="{4E465F79-804B-4781-A7D2-362F235652FC}" type="presOf" srcId="{E65A3A38-4B56-4BAB-B71F-1C8D650AA63F}" destId="{55DA4873-9D3F-4E7F-B61D-340874654C17}" srcOrd="0" destOrd="0" presId="urn:microsoft.com/office/officeart/2005/8/layout/vList5"/>
    <dgm:cxn modelId="{1203E380-D6EB-42B7-9B41-C2AB2C0EF30F}" srcId="{955DD6C7-B4FC-4B97-86F0-04CFE989DCED}" destId="{2318EAFD-1E88-462E-A973-AD9FEFEFD9A1}" srcOrd="3" destOrd="0" parTransId="{A84E7589-FCD0-4A6E-B09F-C76A6EE2DF33}" sibTransId="{45C0F77A-7765-4C87-B49E-AC72CF52CD7A}"/>
    <dgm:cxn modelId="{4E7E718D-2FAD-4676-BA52-2BCC36D7816A}" type="presOf" srcId="{2318EAFD-1E88-462E-A973-AD9FEFEFD9A1}" destId="{D578B0E3-61AB-4B94-AFD6-BD65D1C6C6EE}" srcOrd="0" destOrd="0" presId="urn:microsoft.com/office/officeart/2005/8/layout/vList5"/>
    <dgm:cxn modelId="{73AB7790-B44F-410E-96A9-06E29376DF38}" srcId="{955DD6C7-B4FC-4B97-86F0-04CFE989DCED}" destId="{A364272C-3B23-4447-8A30-5AE5D8062D0A}" srcOrd="4" destOrd="0" parTransId="{22544104-FC07-4B84-97DA-B424BB4ACD65}" sibTransId="{FF7AB7F1-6C4A-48F7-BEA4-C97FAB36002A}"/>
    <dgm:cxn modelId="{6E25359A-8FE3-4361-824F-AC5BBCD2C1E7}" srcId="{955DD6C7-B4FC-4B97-86F0-04CFE989DCED}" destId="{03C6FA56-FD64-4264-BA51-47DB08517ED0}" srcOrd="5" destOrd="0" parTransId="{C1AD9134-3FAD-4B45-BA8B-095EAFDCA2D6}" sibTransId="{EC602ED0-C40D-4306-8984-4E080A7D1D99}"/>
    <dgm:cxn modelId="{6900D1B2-FCD8-4EB6-A219-1CD317743328}" srcId="{955DD6C7-B4FC-4B97-86F0-04CFE989DCED}" destId="{9436F9B2-2515-4AB7-9FA4-1AF534341896}" srcOrd="0" destOrd="0" parTransId="{DF7A556A-FC42-48D0-8440-FEB4BE01CC45}" sibTransId="{3F4AE2EF-A43B-4E4B-BBEE-3FA044E8A10D}"/>
    <dgm:cxn modelId="{BB5036B4-AC7A-4CED-811C-A3B05CDA2B5C}" srcId="{955DD6C7-B4FC-4B97-86F0-04CFE989DCED}" destId="{74B1874E-3553-40D6-9300-DE9125B82458}" srcOrd="6" destOrd="0" parTransId="{5F9DC669-508D-4B25-9749-3436ECCFCC95}" sibTransId="{3AEE8017-8D24-49BC-8679-DAFDBAD9D20B}"/>
    <dgm:cxn modelId="{12CD34C4-60C3-45EA-844C-C61DADDABDA3}" type="presOf" srcId="{955DD6C7-B4FC-4B97-86F0-04CFE989DCED}" destId="{D1E6093F-7F85-4F46-8C09-652C9A673788}" srcOrd="0" destOrd="0" presId="urn:microsoft.com/office/officeart/2005/8/layout/vList5"/>
    <dgm:cxn modelId="{0A250FC9-58DA-43CB-B461-18EDA13BE9FD}" type="presOf" srcId="{9436F9B2-2515-4AB7-9FA4-1AF534341896}" destId="{8F908A23-0140-4228-A3D2-073166470262}" srcOrd="0" destOrd="0" presId="urn:microsoft.com/office/officeart/2005/8/layout/vList5"/>
    <dgm:cxn modelId="{727EB0F5-EAE7-452A-B5D2-EFB9FE607830}" type="presOf" srcId="{74B1874E-3553-40D6-9300-DE9125B82458}" destId="{F826D239-C8DB-41F1-BE6F-A1365196D8A1}" srcOrd="0" destOrd="0" presId="urn:microsoft.com/office/officeart/2005/8/layout/vList5"/>
    <dgm:cxn modelId="{215133FD-6654-4173-898E-A0B5ECDF2514}" type="presParOf" srcId="{D1E6093F-7F85-4F46-8C09-652C9A673788}" destId="{50ACD02E-B364-4142-B304-397D4AAC8892}" srcOrd="0" destOrd="0" presId="urn:microsoft.com/office/officeart/2005/8/layout/vList5"/>
    <dgm:cxn modelId="{47684872-812E-4FE3-AD96-CF4EFE6F1F3E}" type="presParOf" srcId="{50ACD02E-B364-4142-B304-397D4AAC8892}" destId="{8F908A23-0140-4228-A3D2-073166470262}" srcOrd="0" destOrd="0" presId="urn:microsoft.com/office/officeart/2005/8/layout/vList5"/>
    <dgm:cxn modelId="{A6151638-CF76-4940-935E-CCCF2F82D207}" type="presParOf" srcId="{D1E6093F-7F85-4F46-8C09-652C9A673788}" destId="{980962E2-3803-498C-9101-D7A9172FC430}" srcOrd="1" destOrd="0" presId="urn:microsoft.com/office/officeart/2005/8/layout/vList5"/>
    <dgm:cxn modelId="{D3B08378-4B6F-45AF-A97F-123C855BAD33}" type="presParOf" srcId="{D1E6093F-7F85-4F46-8C09-652C9A673788}" destId="{D31C7090-F3B7-4811-BF13-A3868C850973}" srcOrd="2" destOrd="0" presId="urn:microsoft.com/office/officeart/2005/8/layout/vList5"/>
    <dgm:cxn modelId="{0E226402-A055-4BA9-8E58-FA9738BFC703}" type="presParOf" srcId="{D31C7090-F3B7-4811-BF13-A3868C850973}" destId="{55DA4873-9D3F-4E7F-B61D-340874654C17}" srcOrd="0" destOrd="0" presId="urn:microsoft.com/office/officeart/2005/8/layout/vList5"/>
    <dgm:cxn modelId="{A2A3795B-0009-4CCB-8E3B-9CA56914F29E}" type="presParOf" srcId="{D1E6093F-7F85-4F46-8C09-652C9A673788}" destId="{BD0FCF3E-E92A-4093-AFB7-28080EF79B4D}" srcOrd="3" destOrd="0" presId="urn:microsoft.com/office/officeart/2005/8/layout/vList5"/>
    <dgm:cxn modelId="{5E7D28BA-2A39-4047-B12D-E130AA3E64E6}" type="presParOf" srcId="{D1E6093F-7F85-4F46-8C09-652C9A673788}" destId="{53219FB4-B2BF-4C0E-91C5-581DAF20748F}" srcOrd="4" destOrd="0" presId="urn:microsoft.com/office/officeart/2005/8/layout/vList5"/>
    <dgm:cxn modelId="{23184E57-7208-4D92-8020-1DCD2157A35D}" type="presParOf" srcId="{53219FB4-B2BF-4C0E-91C5-581DAF20748F}" destId="{603A7755-0164-4AD6-B6D5-A02C09CF5DE4}" srcOrd="0" destOrd="0" presId="urn:microsoft.com/office/officeart/2005/8/layout/vList5"/>
    <dgm:cxn modelId="{30B2620A-5D56-494C-85FC-410BCBC566AC}" type="presParOf" srcId="{D1E6093F-7F85-4F46-8C09-652C9A673788}" destId="{2EB31063-1A8E-4A23-85D2-82CCE645EF0F}" srcOrd="5" destOrd="0" presId="urn:microsoft.com/office/officeart/2005/8/layout/vList5"/>
    <dgm:cxn modelId="{09D2ACF5-D212-4189-9C44-875F446FE5C3}" type="presParOf" srcId="{D1E6093F-7F85-4F46-8C09-652C9A673788}" destId="{61F5F73C-4A03-45AA-8E35-C0B770ACF5D7}" srcOrd="6" destOrd="0" presId="urn:microsoft.com/office/officeart/2005/8/layout/vList5"/>
    <dgm:cxn modelId="{CD02EB2D-C9A3-4A96-9123-5D7C47EFFA2C}" type="presParOf" srcId="{61F5F73C-4A03-45AA-8E35-C0B770ACF5D7}" destId="{D578B0E3-61AB-4B94-AFD6-BD65D1C6C6EE}" srcOrd="0" destOrd="0" presId="urn:microsoft.com/office/officeart/2005/8/layout/vList5"/>
    <dgm:cxn modelId="{1C22A631-7A7F-4BBC-8C48-47745C117935}" type="presParOf" srcId="{D1E6093F-7F85-4F46-8C09-652C9A673788}" destId="{159192EE-AB02-49B0-B5AE-DE9C7F0E6E56}" srcOrd="7" destOrd="0" presId="urn:microsoft.com/office/officeart/2005/8/layout/vList5"/>
    <dgm:cxn modelId="{3C61097F-3B0E-428B-9497-B32753CA6E22}" type="presParOf" srcId="{D1E6093F-7F85-4F46-8C09-652C9A673788}" destId="{3F1BFC69-9328-4E06-B5DC-B41F468CD8AB}" srcOrd="8" destOrd="0" presId="urn:microsoft.com/office/officeart/2005/8/layout/vList5"/>
    <dgm:cxn modelId="{FC93B11C-AB0E-4D3D-BD73-8EBE3EDEE69D}" type="presParOf" srcId="{3F1BFC69-9328-4E06-B5DC-B41F468CD8AB}" destId="{F0FCD896-4DC5-409B-9B13-148150843A7C}" srcOrd="0" destOrd="0" presId="urn:microsoft.com/office/officeart/2005/8/layout/vList5"/>
    <dgm:cxn modelId="{D1D71375-FFEB-4296-9A44-43CF03B2BF66}" type="presParOf" srcId="{D1E6093F-7F85-4F46-8C09-652C9A673788}" destId="{1981394C-96F8-4400-8E5E-BCB74177F8DA}" srcOrd="9" destOrd="0" presId="urn:microsoft.com/office/officeart/2005/8/layout/vList5"/>
    <dgm:cxn modelId="{005568C0-4FF3-4469-967B-B87C139219AE}" type="presParOf" srcId="{D1E6093F-7F85-4F46-8C09-652C9A673788}" destId="{3F75905F-FC97-465C-99B2-C627CCDE3AB5}" srcOrd="10" destOrd="0" presId="urn:microsoft.com/office/officeart/2005/8/layout/vList5"/>
    <dgm:cxn modelId="{3D008001-67FA-477D-956A-E4711F885AB8}" type="presParOf" srcId="{3F75905F-FC97-465C-99B2-C627CCDE3AB5}" destId="{871FBE33-88F5-4B55-B6FF-AFB0EB2E8D5A}" srcOrd="0" destOrd="0" presId="urn:microsoft.com/office/officeart/2005/8/layout/vList5"/>
    <dgm:cxn modelId="{6BAD55EF-D005-41E3-A98B-1D8E1C8A99E2}" type="presParOf" srcId="{D1E6093F-7F85-4F46-8C09-652C9A673788}" destId="{1370EAB1-5444-45A6-9FE8-1BC2314AB789}" srcOrd="11" destOrd="0" presId="urn:microsoft.com/office/officeart/2005/8/layout/vList5"/>
    <dgm:cxn modelId="{29F5AF63-0F37-47DE-8096-E72ADD00E92B}" type="presParOf" srcId="{D1E6093F-7F85-4F46-8C09-652C9A673788}" destId="{550A71D8-0CD7-46F7-AE8E-2911B8AB28B0}" srcOrd="12" destOrd="0" presId="urn:microsoft.com/office/officeart/2005/8/layout/vList5"/>
    <dgm:cxn modelId="{B5362B25-A6A1-41DA-84F0-87CA460B1A66}" type="presParOf" srcId="{550A71D8-0CD7-46F7-AE8E-2911B8AB28B0}" destId="{F826D239-C8DB-41F1-BE6F-A1365196D8A1}"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5DD6C7-B4FC-4B97-86F0-04CFE989DCED}" type="doc">
      <dgm:prSet loTypeId="urn:microsoft.com/office/officeart/2005/8/layout/vList5" loCatId="list" qsTypeId="urn:microsoft.com/office/officeart/2005/8/quickstyle/simple2" qsCatId="simple" csTypeId="urn:microsoft.com/office/officeart/2005/8/colors/accent3_4" csCatId="accent3" phldr="1"/>
      <dgm:spPr/>
      <dgm:t>
        <a:bodyPr/>
        <a:lstStyle/>
        <a:p>
          <a:endParaRPr lang="en-IN"/>
        </a:p>
      </dgm:t>
    </dgm:pt>
    <dgm:pt modelId="{9436F9B2-2515-4AB7-9FA4-1AF534341896}">
      <dgm:prSet custT="1"/>
      <dgm:spPr>
        <a:solidFill>
          <a:srgbClr val="348E90"/>
        </a:solidFill>
      </dgm:spPr>
      <dgm:t>
        <a:bodyPr/>
        <a:lstStyle/>
        <a:p>
          <a:r>
            <a:rPr lang="en-US" sz="1400" b="0" i="0" dirty="0"/>
            <a:t>Total Customers: </a:t>
          </a:r>
          <a:r>
            <a:rPr lang="en-US" sz="1400" b="1" i="0" dirty="0"/>
            <a:t>98,311</a:t>
          </a:r>
          <a:endParaRPr lang="en-IN" sz="1400" b="1" dirty="0"/>
        </a:p>
      </dgm:t>
    </dgm:pt>
    <dgm:pt modelId="{DF7A556A-FC42-48D0-8440-FEB4BE01CC45}" type="parTrans" cxnId="{6900D1B2-FCD8-4EB6-A219-1CD317743328}">
      <dgm:prSet/>
      <dgm:spPr/>
      <dgm:t>
        <a:bodyPr/>
        <a:lstStyle/>
        <a:p>
          <a:endParaRPr lang="en-IN"/>
        </a:p>
      </dgm:t>
    </dgm:pt>
    <dgm:pt modelId="{3F4AE2EF-A43B-4E4B-BBEE-3FA044E8A10D}" type="sibTrans" cxnId="{6900D1B2-FCD8-4EB6-A219-1CD317743328}">
      <dgm:prSet/>
      <dgm:spPr/>
      <dgm:t>
        <a:bodyPr/>
        <a:lstStyle/>
        <a:p>
          <a:endParaRPr lang="en-IN"/>
        </a:p>
      </dgm:t>
    </dgm:pt>
    <dgm:pt modelId="{E65A3A38-4B56-4BAB-B71F-1C8D650AA63F}">
      <dgm:prSet custT="1"/>
      <dgm:spPr>
        <a:solidFill>
          <a:srgbClr val="348E90"/>
        </a:solidFill>
      </dgm:spPr>
      <dgm:t>
        <a:bodyPr/>
        <a:lstStyle/>
        <a:p>
          <a:r>
            <a:rPr lang="en-US" sz="1400" b="0" i="0" dirty="0"/>
            <a:t>Avg Profit per customer: </a:t>
          </a:r>
          <a:r>
            <a:rPr lang="en-US" sz="1400" b="1" i="0" dirty="0"/>
            <a:t>22.84</a:t>
          </a:r>
          <a:endParaRPr lang="en-IN" sz="1400" b="1" dirty="0"/>
        </a:p>
      </dgm:t>
    </dgm:pt>
    <dgm:pt modelId="{DDF172CD-B268-4B69-A2BC-728367E4D789}" type="parTrans" cxnId="{F8E37070-3C05-4880-AD2B-7B1376197571}">
      <dgm:prSet/>
      <dgm:spPr/>
      <dgm:t>
        <a:bodyPr/>
        <a:lstStyle/>
        <a:p>
          <a:endParaRPr lang="en-IN"/>
        </a:p>
      </dgm:t>
    </dgm:pt>
    <dgm:pt modelId="{7831F1EF-FF21-4F13-AD6A-AB95729A720B}" type="sibTrans" cxnId="{F8E37070-3C05-4880-AD2B-7B1376197571}">
      <dgm:prSet/>
      <dgm:spPr/>
      <dgm:t>
        <a:bodyPr/>
        <a:lstStyle/>
        <a:p>
          <a:endParaRPr lang="en-IN"/>
        </a:p>
      </dgm:t>
    </dgm:pt>
    <dgm:pt modelId="{A597D377-4A6B-48EB-ADC6-09A2D7D67813}">
      <dgm:prSet custT="1"/>
      <dgm:spPr>
        <a:solidFill>
          <a:srgbClr val="77CFC7"/>
        </a:solidFill>
      </dgm:spPr>
      <dgm:t>
        <a:bodyPr/>
        <a:lstStyle/>
        <a:p>
          <a:r>
            <a:rPr lang="en-US" sz="1400" b="0" i="0" dirty="0"/>
            <a:t>Avg customer spent: </a:t>
          </a:r>
          <a:r>
            <a:rPr lang="en-US" sz="1400" b="1" i="0" dirty="0"/>
            <a:t>160.85</a:t>
          </a:r>
          <a:endParaRPr lang="en-IN" sz="1400" b="1" dirty="0"/>
        </a:p>
      </dgm:t>
    </dgm:pt>
    <dgm:pt modelId="{EFFCE25A-FD0E-4D62-8E2A-5FB8027B9246}" type="parTrans" cxnId="{899FA653-5587-46F5-B368-823E04E60DC8}">
      <dgm:prSet/>
      <dgm:spPr/>
      <dgm:t>
        <a:bodyPr/>
        <a:lstStyle/>
        <a:p>
          <a:endParaRPr lang="en-IN"/>
        </a:p>
      </dgm:t>
    </dgm:pt>
    <dgm:pt modelId="{C73375E8-D1C5-4C73-9913-4B1870E05095}" type="sibTrans" cxnId="{899FA653-5587-46F5-B368-823E04E60DC8}">
      <dgm:prSet/>
      <dgm:spPr/>
      <dgm:t>
        <a:bodyPr/>
        <a:lstStyle/>
        <a:p>
          <a:endParaRPr lang="en-IN"/>
        </a:p>
      </dgm:t>
    </dgm:pt>
    <dgm:pt modelId="{2318EAFD-1E88-462E-A973-AD9FEFEFD9A1}">
      <dgm:prSet custT="1"/>
      <dgm:spPr>
        <a:solidFill>
          <a:srgbClr val="77CFC7"/>
        </a:solidFill>
      </dgm:spPr>
      <dgm:t>
        <a:bodyPr/>
        <a:lstStyle/>
        <a:p>
          <a:r>
            <a:rPr lang="en-US" sz="1400" b="0" i="0" dirty="0"/>
            <a:t>Avg discount per customer: </a:t>
          </a:r>
          <a:r>
            <a:rPr lang="en-US" sz="1400" b="1" i="0" dirty="0"/>
            <a:t>5.20</a:t>
          </a:r>
          <a:endParaRPr lang="en-IN" sz="1400" b="1" dirty="0"/>
        </a:p>
      </dgm:t>
    </dgm:pt>
    <dgm:pt modelId="{A84E7589-FCD0-4A6E-B09F-C76A6EE2DF33}" type="parTrans" cxnId="{1203E380-D6EB-42B7-9B41-C2AB2C0EF30F}">
      <dgm:prSet/>
      <dgm:spPr/>
      <dgm:t>
        <a:bodyPr/>
        <a:lstStyle/>
        <a:p>
          <a:endParaRPr lang="en-IN"/>
        </a:p>
      </dgm:t>
    </dgm:pt>
    <dgm:pt modelId="{45C0F77A-7765-4C87-B49E-AC72CF52CD7A}" type="sibTrans" cxnId="{1203E380-D6EB-42B7-9B41-C2AB2C0EF30F}">
      <dgm:prSet/>
      <dgm:spPr/>
      <dgm:t>
        <a:bodyPr/>
        <a:lstStyle/>
        <a:p>
          <a:endParaRPr lang="en-IN"/>
        </a:p>
      </dgm:t>
    </dgm:pt>
    <dgm:pt modelId="{A364272C-3B23-4447-8A30-5AE5D8062D0A}">
      <dgm:prSet custT="1"/>
      <dgm:spPr>
        <a:solidFill>
          <a:srgbClr val="77CFC7"/>
        </a:solidFill>
      </dgm:spPr>
      <dgm:t>
        <a:bodyPr/>
        <a:lstStyle/>
        <a:p>
          <a:r>
            <a:rPr lang="en-US" sz="1400" b="0" i="0" dirty="0"/>
            <a:t>Avg customer frequency: </a:t>
          </a:r>
          <a:r>
            <a:rPr lang="en-US" sz="1400" b="1" i="0" dirty="0"/>
            <a:t>1</a:t>
          </a:r>
          <a:endParaRPr lang="en-IN" sz="1400" b="1" dirty="0"/>
        </a:p>
      </dgm:t>
    </dgm:pt>
    <dgm:pt modelId="{22544104-FC07-4B84-97DA-B424BB4ACD65}" type="parTrans" cxnId="{73AB7790-B44F-410E-96A9-06E29376DF38}">
      <dgm:prSet/>
      <dgm:spPr/>
      <dgm:t>
        <a:bodyPr/>
        <a:lstStyle/>
        <a:p>
          <a:endParaRPr lang="en-IN"/>
        </a:p>
      </dgm:t>
    </dgm:pt>
    <dgm:pt modelId="{FF7AB7F1-6C4A-48F7-BEA4-C97FAB36002A}" type="sibTrans" cxnId="{73AB7790-B44F-410E-96A9-06E29376DF38}">
      <dgm:prSet/>
      <dgm:spPr/>
      <dgm:t>
        <a:bodyPr/>
        <a:lstStyle/>
        <a:p>
          <a:endParaRPr lang="en-IN"/>
        </a:p>
      </dgm:t>
    </dgm:pt>
    <dgm:pt modelId="{03C6FA56-FD64-4264-BA51-47DB08517ED0}">
      <dgm:prSet custT="1"/>
      <dgm:spPr>
        <a:solidFill>
          <a:srgbClr val="3BA1A3"/>
        </a:solidFill>
      </dgm:spPr>
      <dgm:t>
        <a:bodyPr/>
        <a:lstStyle/>
        <a:p>
          <a:r>
            <a:rPr lang="en-US" sz="1400" dirty="0"/>
            <a:t>Avg days btw two transactions: </a:t>
          </a:r>
          <a:r>
            <a:rPr lang="en-US" sz="1400" b="1" dirty="0"/>
            <a:t>5</a:t>
          </a:r>
          <a:endParaRPr lang="en-IN" sz="1400" b="1" dirty="0"/>
        </a:p>
      </dgm:t>
    </dgm:pt>
    <dgm:pt modelId="{C1AD9134-3FAD-4B45-BA8B-095EAFDCA2D6}" type="parTrans" cxnId="{6E25359A-8FE3-4361-824F-AC5BBCD2C1E7}">
      <dgm:prSet/>
      <dgm:spPr/>
      <dgm:t>
        <a:bodyPr/>
        <a:lstStyle/>
        <a:p>
          <a:endParaRPr lang="en-IN"/>
        </a:p>
      </dgm:t>
    </dgm:pt>
    <dgm:pt modelId="{EC602ED0-C40D-4306-8984-4E080A7D1D99}" type="sibTrans" cxnId="{6E25359A-8FE3-4361-824F-AC5BBCD2C1E7}">
      <dgm:prSet/>
      <dgm:spPr/>
      <dgm:t>
        <a:bodyPr/>
        <a:lstStyle/>
        <a:p>
          <a:endParaRPr lang="en-IN"/>
        </a:p>
      </dgm:t>
    </dgm:pt>
    <dgm:pt modelId="{B6E231B0-4233-4C06-A972-6E55AB96B771}">
      <dgm:prSet custT="1"/>
      <dgm:spPr>
        <a:solidFill>
          <a:srgbClr val="3BA1A3"/>
        </a:solidFill>
      </dgm:spPr>
      <dgm:t>
        <a:bodyPr/>
        <a:lstStyle/>
        <a:p>
          <a:r>
            <a:rPr lang="en-US" sz="1400" dirty="0"/>
            <a:t>Churn rate(&gt;=90days):  </a:t>
          </a:r>
          <a:r>
            <a:rPr lang="en-US" sz="1400" b="1" dirty="0"/>
            <a:t>94.36%</a:t>
          </a:r>
          <a:endParaRPr lang="en-IN" sz="1400" b="1" dirty="0"/>
        </a:p>
      </dgm:t>
    </dgm:pt>
    <dgm:pt modelId="{AF5BA459-A7CB-4FB1-A473-2D9942C607B9}" type="parTrans" cxnId="{8473B437-E560-46C9-865C-158752D3EF32}">
      <dgm:prSet/>
      <dgm:spPr/>
      <dgm:t>
        <a:bodyPr/>
        <a:lstStyle/>
        <a:p>
          <a:endParaRPr lang="en-IN"/>
        </a:p>
      </dgm:t>
    </dgm:pt>
    <dgm:pt modelId="{8B5AB049-82ED-489B-9C6E-12C274730972}" type="sibTrans" cxnId="{8473B437-E560-46C9-865C-158752D3EF32}">
      <dgm:prSet/>
      <dgm:spPr/>
      <dgm:t>
        <a:bodyPr/>
        <a:lstStyle/>
        <a:p>
          <a:endParaRPr lang="en-IN"/>
        </a:p>
      </dgm:t>
    </dgm:pt>
    <dgm:pt modelId="{74850EFD-53BC-4399-943B-4D569F095575}">
      <dgm:prSet custT="1"/>
      <dgm:spPr>
        <a:solidFill>
          <a:srgbClr val="3BA1A3"/>
        </a:solidFill>
      </dgm:spPr>
      <dgm:t>
        <a:bodyPr/>
        <a:lstStyle/>
        <a:p>
          <a:r>
            <a:rPr lang="en-US" sz="1400" dirty="0"/>
            <a:t>Repeat buyers: </a:t>
          </a:r>
          <a:r>
            <a:rPr lang="en-US" sz="1400" b="1" dirty="0"/>
            <a:t>36</a:t>
          </a:r>
          <a:endParaRPr lang="en-IN" sz="1400" b="1" dirty="0"/>
        </a:p>
      </dgm:t>
    </dgm:pt>
    <dgm:pt modelId="{C8901D85-2E64-44A4-957A-AEB32BAB63D2}" type="parTrans" cxnId="{DAF8ADB2-2E5B-4205-8085-428FD754EE9C}">
      <dgm:prSet/>
      <dgm:spPr/>
      <dgm:t>
        <a:bodyPr/>
        <a:lstStyle/>
        <a:p>
          <a:endParaRPr lang="en-IN"/>
        </a:p>
      </dgm:t>
    </dgm:pt>
    <dgm:pt modelId="{704C921A-AF8F-4F31-8F2D-64AF91968A1E}" type="sibTrans" cxnId="{DAF8ADB2-2E5B-4205-8085-428FD754EE9C}">
      <dgm:prSet/>
      <dgm:spPr/>
      <dgm:t>
        <a:bodyPr/>
        <a:lstStyle/>
        <a:p>
          <a:endParaRPr lang="en-IN"/>
        </a:p>
      </dgm:t>
    </dgm:pt>
    <dgm:pt modelId="{D1E6093F-7F85-4F46-8C09-652C9A673788}" type="pres">
      <dgm:prSet presAssocID="{955DD6C7-B4FC-4B97-86F0-04CFE989DCED}" presName="Name0" presStyleCnt="0">
        <dgm:presLayoutVars>
          <dgm:dir/>
          <dgm:animLvl val="lvl"/>
          <dgm:resizeHandles val="exact"/>
        </dgm:presLayoutVars>
      </dgm:prSet>
      <dgm:spPr/>
    </dgm:pt>
    <dgm:pt modelId="{50ACD02E-B364-4142-B304-397D4AAC8892}" type="pres">
      <dgm:prSet presAssocID="{9436F9B2-2515-4AB7-9FA4-1AF534341896}" presName="linNode" presStyleCnt="0"/>
      <dgm:spPr/>
    </dgm:pt>
    <dgm:pt modelId="{8F908A23-0140-4228-A3D2-073166470262}" type="pres">
      <dgm:prSet presAssocID="{9436F9B2-2515-4AB7-9FA4-1AF534341896}" presName="parentText" presStyleLbl="node1" presStyleIdx="0" presStyleCnt="8" custScaleX="119663">
        <dgm:presLayoutVars>
          <dgm:chMax val="1"/>
          <dgm:bulletEnabled val="1"/>
        </dgm:presLayoutVars>
      </dgm:prSet>
      <dgm:spPr/>
    </dgm:pt>
    <dgm:pt modelId="{980962E2-3803-498C-9101-D7A9172FC430}" type="pres">
      <dgm:prSet presAssocID="{3F4AE2EF-A43B-4E4B-BBEE-3FA044E8A10D}" presName="sp" presStyleCnt="0"/>
      <dgm:spPr/>
    </dgm:pt>
    <dgm:pt modelId="{D31C7090-F3B7-4811-BF13-A3868C850973}" type="pres">
      <dgm:prSet presAssocID="{E65A3A38-4B56-4BAB-B71F-1C8D650AA63F}" presName="linNode" presStyleCnt="0"/>
      <dgm:spPr/>
    </dgm:pt>
    <dgm:pt modelId="{55DA4873-9D3F-4E7F-B61D-340874654C17}" type="pres">
      <dgm:prSet presAssocID="{E65A3A38-4B56-4BAB-B71F-1C8D650AA63F}" presName="parentText" presStyleLbl="node1" presStyleIdx="1" presStyleCnt="8" custScaleX="119023" custLinFactNeighborY="3228">
        <dgm:presLayoutVars>
          <dgm:chMax val="1"/>
          <dgm:bulletEnabled val="1"/>
        </dgm:presLayoutVars>
      </dgm:prSet>
      <dgm:spPr/>
    </dgm:pt>
    <dgm:pt modelId="{BD0FCF3E-E92A-4093-AFB7-28080EF79B4D}" type="pres">
      <dgm:prSet presAssocID="{7831F1EF-FF21-4F13-AD6A-AB95729A720B}" presName="sp" presStyleCnt="0"/>
      <dgm:spPr/>
    </dgm:pt>
    <dgm:pt modelId="{53219FB4-B2BF-4C0E-91C5-581DAF20748F}" type="pres">
      <dgm:prSet presAssocID="{A597D377-4A6B-48EB-ADC6-09A2D7D67813}" presName="linNode" presStyleCnt="0"/>
      <dgm:spPr/>
    </dgm:pt>
    <dgm:pt modelId="{603A7755-0164-4AD6-B6D5-A02C09CF5DE4}" type="pres">
      <dgm:prSet presAssocID="{A597D377-4A6B-48EB-ADC6-09A2D7D67813}" presName="parentText" presStyleLbl="node1" presStyleIdx="2" presStyleCnt="8" custScaleX="118408" custLinFactNeighborY="3228">
        <dgm:presLayoutVars>
          <dgm:chMax val="1"/>
          <dgm:bulletEnabled val="1"/>
        </dgm:presLayoutVars>
      </dgm:prSet>
      <dgm:spPr/>
    </dgm:pt>
    <dgm:pt modelId="{2EB31063-1A8E-4A23-85D2-82CCE645EF0F}" type="pres">
      <dgm:prSet presAssocID="{C73375E8-D1C5-4C73-9913-4B1870E05095}" presName="sp" presStyleCnt="0"/>
      <dgm:spPr/>
    </dgm:pt>
    <dgm:pt modelId="{61F5F73C-4A03-45AA-8E35-C0B770ACF5D7}" type="pres">
      <dgm:prSet presAssocID="{2318EAFD-1E88-462E-A973-AD9FEFEFD9A1}" presName="linNode" presStyleCnt="0"/>
      <dgm:spPr/>
    </dgm:pt>
    <dgm:pt modelId="{D578B0E3-61AB-4B94-AFD6-BD65D1C6C6EE}" type="pres">
      <dgm:prSet presAssocID="{2318EAFD-1E88-462E-A973-AD9FEFEFD9A1}" presName="parentText" presStyleLbl="node1" presStyleIdx="3" presStyleCnt="8" custScaleX="119072" custLinFactNeighborY="3228">
        <dgm:presLayoutVars>
          <dgm:chMax val="1"/>
          <dgm:bulletEnabled val="1"/>
        </dgm:presLayoutVars>
      </dgm:prSet>
      <dgm:spPr/>
    </dgm:pt>
    <dgm:pt modelId="{159192EE-AB02-49B0-B5AE-DE9C7F0E6E56}" type="pres">
      <dgm:prSet presAssocID="{45C0F77A-7765-4C87-B49E-AC72CF52CD7A}" presName="sp" presStyleCnt="0"/>
      <dgm:spPr/>
    </dgm:pt>
    <dgm:pt modelId="{3F1BFC69-9328-4E06-B5DC-B41F468CD8AB}" type="pres">
      <dgm:prSet presAssocID="{A364272C-3B23-4447-8A30-5AE5D8062D0A}" presName="linNode" presStyleCnt="0"/>
      <dgm:spPr/>
    </dgm:pt>
    <dgm:pt modelId="{F0FCD896-4DC5-409B-9B13-148150843A7C}" type="pres">
      <dgm:prSet presAssocID="{A364272C-3B23-4447-8A30-5AE5D8062D0A}" presName="parentText" presStyleLbl="node1" presStyleIdx="4" presStyleCnt="8" custScaleX="119048" custLinFactNeighborY="33">
        <dgm:presLayoutVars>
          <dgm:chMax val="1"/>
          <dgm:bulletEnabled val="1"/>
        </dgm:presLayoutVars>
      </dgm:prSet>
      <dgm:spPr/>
    </dgm:pt>
    <dgm:pt modelId="{1981394C-96F8-4400-8E5E-BCB74177F8DA}" type="pres">
      <dgm:prSet presAssocID="{FF7AB7F1-6C4A-48F7-BEA4-C97FAB36002A}" presName="sp" presStyleCnt="0"/>
      <dgm:spPr/>
    </dgm:pt>
    <dgm:pt modelId="{3F75905F-FC97-465C-99B2-C627CCDE3AB5}" type="pres">
      <dgm:prSet presAssocID="{03C6FA56-FD64-4264-BA51-47DB08517ED0}" presName="linNode" presStyleCnt="0"/>
      <dgm:spPr/>
    </dgm:pt>
    <dgm:pt modelId="{871FBE33-88F5-4B55-B6FF-AFB0EB2E8D5A}" type="pres">
      <dgm:prSet presAssocID="{03C6FA56-FD64-4264-BA51-47DB08517ED0}" presName="parentText" presStyleLbl="node1" presStyleIdx="5" presStyleCnt="8" custScaleX="120008" custLinFactNeighborX="-160" custLinFactNeighborY="33">
        <dgm:presLayoutVars>
          <dgm:chMax val="1"/>
          <dgm:bulletEnabled val="1"/>
        </dgm:presLayoutVars>
      </dgm:prSet>
      <dgm:spPr/>
    </dgm:pt>
    <dgm:pt modelId="{3321AC39-6EF1-4D98-9486-63106C894BCB}" type="pres">
      <dgm:prSet presAssocID="{EC602ED0-C40D-4306-8984-4E080A7D1D99}" presName="sp" presStyleCnt="0"/>
      <dgm:spPr/>
    </dgm:pt>
    <dgm:pt modelId="{9098FA73-C6D7-4344-A19A-C07BEBCE8ADD}" type="pres">
      <dgm:prSet presAssocID="{B6E231B0-4233-4C06-A972-6E55AB96B771}" presName="linNode" presStyleCnt="0"/>
      <dgm:spPr/>
    </dgm:pt>
    <dgm:pt modelId="{5BB61DB8-A405-42BF-B52D-8380432D8849}" type="pres">
      <dgm:prSet presAssocID="{B6E231B0-4233-4C06-A972-6E55AB96B771}" presName="parentText" presStyleLbl="node1" presStyleIdx="6" presStyleCnt="8" custScaleX="119913" custLinFactNeighborY="33">
        <dgm:presLayoutVars>
          <dgm:chMax val="1"/>
          <dgm:bulletEnabled val="1"/>
        </dgm:presLayoutVars>
      </dgm:prSet>
      <dgm:spPr/>
    </dgm:pt>
    <dgm:pt modelId="{3A4C9564-62AB-4895-8901-72342AC2193D}" type="pres">
      <dgm:prSet presAssocID="{8B5AB049-82ED-489B-9C6E-12C274730972}" presName="sp" presStyleCnt="0"/>
      <dgm:spPr/>
    </dgm:pt>
    <dgm:pt modelId="{300644A4-9ABD-4D62-91DD-A7163D03F9C4}" type="pres">
      <dgm:prSet presAssocID="{74850EFD-53BC-4399-943B-4D569F095575}" presName="linNode" presStyleCnt="0"/>
      <dgm:spPr/>
    </dgm:pt>
    <dgm:pt modelId="{757C531D-72A6-47F9-ACC8-6B565489BEA5}" type="pres">
      <dgm:prSet presAssocID="{74850EFD-53BC-4399-943B-4D569F095575}" presName="parentText" presStyleLbl="node1" presStyleIdx="7" presStyleCnt="8" custScaleX="119688" custLinFactNeighborY="33">
        <dgm:presLayoutVars>
          <dgm:chMax val="1"/>
          <dgm:bulletEnabled val="1"/>
        </dgm:presLayoutVars>
      </dgm:prSet>
      <dgm:spPr/>
    </dgm:pt>
  </dgm:ptLst>
  <dgm:cxnLst>
    <dgm:cxn modelId="{84B98E21-B1E1-4EBE-B9E6-E55D544B8E40}" type="presOf" srcId="{A364272C-3B23-4447-8A30-5AE5D8062D0A}" destId="{F0FCD896-4DC5-409B-9B13-148150843A7C}" srcOrd="0" destOrd="0" presId="urn:microsoft.com/office/officeart/2005/8/layout/vList5"/>
    <dgm:cxn modelId="{D7B8B123-646E-4CE5-9383-27F473D264B9}" type="presOf" srcId="{74850EFD-53BC-4399-943B-4D569F095575}" destId="{757C531D-72A6-47F9-ACC8-6B565489BEA5}" srcOrd="0" destOrd="0" presId="urn:microsoft.com/office/officeart/2005/8/layout/vList5"/>
    <dgm:cxn modelId="{8473B437-E560-46C9-865C-158752D3EF32}" srcId="{955DD6C7-B4FC-4B97-86F0-04CFE989DCED}" destId="{B6E231B0-4233-4C06-A972-6E55AB96B771}" srcOrd="6" destOrd="0" parTransId="{AF5BA459-A7CB-4FB1-A473-2D9942C607B9}" sibTransId="{8B5AB049-82ED-489B-9C6E-12C274730972}"/>
    <dgm:cxn modelId="{99D4FF4D-0C15-4962-AC2F-7E538CDB38DD}" type="presOf" srcId="{03C6FA56-FD64-4264-BA51-47DB08517ED0}" destId="{871FBE33-88F5-4B55-B6FF-AFB0EB2E8D5A}" srcOrd="0" destOrd="0" presId="urn:microsoft.com/office/officeart/2005/8/layout/vList5"/>
    <dgm:cxn modelId="{F8E37070-3C05-4880-AD2B-7B1376197571}" srcId="{955DD6C7-B4FC-4B97-86F0-04CFE989DCED}" destId="{E65A3A38-4B56-4BAB-B71F-1C8D650AA63F}" srcOrd="1" destOrd="0" parTransId="{DDF172CD-B268-4B69-A2BC-728367E4D789}" sibTransId="{7831F1EF-FF21-4F13-AD6A-AB95729A720B}"/>
    <dgm:cxn modelId="{899FA653-5587-46F5-B368-823E04E60DC8}" srcId="{955DD6C7-B4FC-4B97-86F0-04CFE989DCED}" destId="{A597D377-4A6B-48EB-ADC6-09A2D7D67813}" srcOrd="2" destOrd="0" parTransId="{EFFCE25A-FD0E-4D62-8E2A-5FB8027B9246}" sibTransId="{C73375E8-D1C5-4C73-9913-4B1870E05095}"/>
    <dgm:cxn modelId="{09E3AC55-C558-4046-80BE-22230D7BDF97}" type="presOf" srcId="{A597D377-4A6B-48EB-ADC6-09A2D7D67813}" destId="{603A7755-0164-4AD6-B6D5-A02C09CF5DE4}" srcOrd="0" destOrd="0" presId="urn:microsoft.com/office/officeart/2005/8/layout/vList5"/>
    <dgm:cxn modelId="{4E465F79-804B-4781-A7D2-362F235652FC}" type="presOf" srcId="{E65A3A38-4B56-4BAB-B71F-1C8D650AA63F}" destId="{55DA4873-9D3F-4E7F-B61D-340874654C17}" srcOrd="0" destOrd="0" presId="urn:microsoft.com/office/officeart/2005/8/layout/vList5"/>
    <dgm:cxn modelId="{1203E380-D6EB-42B7-9B41-C2AB2C0EF30F}" srcId="{955DD6C7-B4FC-4B97-86F0-04CFE989DCED}" destId="{2318EAFD-1E88-462E-A973-AD9FEFEFD9A1}" srcOrd="3" destOrd="0" parTransId="{A84E7589-FCD0-4A6E-B09F-C76A6EE2DF33}" sibTransId="{45C0F77A-7765-4C87-B49E-AC72CF52CD7A}"/>
    <dgm:cxn modelId="{4E7E718D-2FAD-4676-BA52-2BCC36D7816A}" type="presOf" srcId="{2318EAFD-1E88-462E-A973-AD9FEFEFD9A1}" destId="{D578B0E3-61AB-4B94-AFD6-BD65D1C6C6EE}" srcOrd="0" destOrd="0" presId="urn:microsoft.com/office/officeart/2005/8/layout/vList5"/>
    <dgm:cxn modelId="{73AB7790-B44F-410E-96A9-06E29376DF38}" srcId="{955DD6C7-B4FC-4B97-86F0-04CFE989DCED}" destId="{A364272C-3B23-4447-8A30-5AE5D8062D0A}" srcOrd="4" destOrd="0" parTransId="{22544104-FC07-4B84-97DA-B424BB4ACD65}" sibTransId="{FF7AB7F1-6C4A-48F7-BEA4-C97FAB36002A}"/>
    <dgm:cxn modelId="{6E25359A-8FE3-4361-824F-AC5BBCD2C1E7}" srcId="{955DD6C7-B4FC-4B97-86F0-04CFE989DCED}" destId="{03C6FA56-FD64-4264-BA51-47DB08517ED0}" srcOrd="5" destOrd="0" parTransId="{C1AD9134-3FAD-4B45-BA8B-095EAFDCA2D6}" sibTransId="{EC602ED0-C40D-4306-8984-4E080A7D1D99}"/>
    <dgm:cxn modelId="{DAF8ADB2-2E5B-4205-8085-428FD754EE9C}" srcId="{955DD6C7-B4FC-4B97-86F0-04CFE989DCED}" destId="{74850EFD-53BC-4399-943B-4D569F095575}" srcOrd="7" destOrd="0" parTransId="{C8901D85-2E64-44A4-957A-AEB32BAB63D2}" sibTransId="{704C921A-AF8F-4F31-8F2D-64AF91968A1E}"/>
    <dgm:cxn modelId="{6900D1B2-FCD8-4EB6-A219-1CD317743328}" srcId="{955DD6C7-B4FC-4B97-86F0-04CFE989DCED}" destId="{9436F9B2-2515-4AB7-9FA4-1AF534341896}" srcOrd="0" destOrd="0" parTransId="{DF7A556A-FC42-48D0-8440-FEB4BE01CC45}" sibTransId="{3F4AE2EF-A43B-4E4B-BBEE-3FA044E8A10D}"/>
    <dgm:cxn modelId="{C149CDBF-764E-4D99-9B6A-4C567CEE6F97}" type="presOf" srcId="{B6E231B0-4233-4C06-A972-6E55AB96B771}" destId="{5BB61DB8-A405-42BF-B52D-8380432D8849}" srcOrd="0" destOrd="0" presId="urn:microsoft.com/office/officeart/2005/8/layout/vList5"/>
    <dgm:cxn modelId="{12CD34C4-60C3-45EA-844C-C61DADDABDA3}" type="presOf" srcId="{955DD6C7-B4FC-4B97-86F0-04CFE989DCED}" destId="{D1E6093F-7F85-4F46-8C09-652C9A673788}" srcOrd="0" destOrd="0" presId="urn:microsoft.com/office/officeart/2005/8/layout/vList5"/>
    <dgm:cxn modelId="{0A250FC9-58DA-43CB-B461-18EDA13BE9FD}" type="presOf" srcId="{9436F9B2-2515-4AB7-9FA4-1AF534341896}" destId="{8F908A23-0140-4228-A3D2-073166470262}" srcOrd="0" destOrd="0" presId="urn:microsoft.com/office/officeart/2005/8/layout/vList5"/>
    <dgm:cxn modelId="{215133FD-6654-4173-898E-A0B5ECDF2514}" type="presParOf" srcId="{D1E6093F-7F85-4F46-8C09-652C9A673788}" destId="{50ACD02E-B364-4142-B304-397D4AAC8892}" srcOrd="0" destOrd="0" presId="urn:microsoft.com/office/officeart/2005/8/layout/vList5"/>
    <dgm:cxn modelId="{47684872-812E-4FE3-AD96-CF4EFE6F1F3E}" type="presParOf" srcId="{50ACD02E-B364-4142-B304-397D4AAC8892}" destId="{8F908A23-0140-4228-A3D2-073166470262}" srcOrd="0" destOrd="0" presId="urn:microsoft.com/office/officeart/2005/8/layout/vList5"/>
    <dgm:cxn modelId="{A6151638-CF76-4940-935E-CCCF2F82D207}" type="presParOf" srcId="{D1E6093F-7F85-4F46-8C09-652C9A673788}" destId="{980962E2-3803-498C-9101-D7A9172FC430}" srcOrd="1" destOrd="0" presId="urn:microsoft.com/office/officeart/2005/8/layout/vList5"/>
    <dgm:cxn modelId="{D3B08378-4B6F-45AF-A97F-123C855BAD33}" type="presParOf" srcId="{D1E6093F-7F85-4F46-8C09-652C9A673788}" destId="{D31C7090-F3B7-4811-BF13-A3868C850973}" srcOrd="2" destOrd="0" presId="urn:microsoft.com/office/officeart/2005/8/layout/vList5"/>
    <dgm:cxn modelId="{0E226402-A055-4BA9-8E58-FA9738BFC703}" type="presParOf" srcId="{D31C7090-F3B7-4811-BF13-A3868C850973}" destId="{55DA4873-9D3F-4E7F-B61D-340874654C17}" srcOrd="0" destOrd="0" presId="urn:microsoft.com/office/officeart/2005/8/layout/vList5"/>
    <dgm:cxn modelId="{A2A3795B-0009-4CCB-8E3B-9CA56914F29E}" type="presParOf" srcId="{D1E6093F-7F85-4F46-8C09-652C9A673788}" destId="{BD0FCF3E-E92A-4093-AFB7-28080EF79B4D}" srcOrd="3" destOrd="0" presId="urn:microsoft.com/office/officeart/2005/8/layout/vList5"/>
    <dgm:cxn modelId="{5E7D28BA-2A39-4047-B12D-E130AA3E64E6}" type="presParOf" srcId="{D1E6093F-7F85-4F46-8C09-652C9A673788}" destId="{53219FB4-B2BF-4C0E-91C5-581DAF20748F}" srcOrd="4" destOrd="0" presId="urn:microsoft.com/office/officeart/2005/8/layout/vList5"/>
    <dgm:cxn modelId="{23184E57-7208-4D92-8020-1DCD2157A35D}" type="presParOf" srcId="{53219FB4-B2BF-4C0E-91C5-581DAF20748F}" destId="{603A7755-0164-4AD6-B6D5-A02C09CF5DE4}" srcOrd="0" destOrd="0" presId="urn:microsoft.com/office/officeart/2005/8/layout/vList5"/>
    <dgm:cxn modelId="{30B2620A-5D56-494C-85FC-410BCBC566AC}" type="presParOf" srcId="{D1E6093F-7F85-4F46-8C09-652C9A673788}" destId="{2EB31063-1A8E-4A23-85D2-82CCE645EF0F}" srcOrd="5" destOrd="0" presId="urn:microsoft.com/office/officeart/2005/8/layout/vList5"/>
    <dgm:cxn modelId="{09D2ACF5-D212-4189-9C44-875F446FE5C3}" type="presParOf" srcId="{D1E6093F-7F85-4F46-8C09-652C9A673788}" destId="{61F5F73C-4A03-45AA-8E35-C0B770ACF5D7}" srcOrd="6" destOrd="0" presId="urn:microsoft.com/office/officeart/2005/8/layout/vList5"/>
    <dgm:cxn modelId="{CD02EB2D-C9A3-4A96-9123-5D7C47EFFA2C}" type="presParOf" srcId="{61F5F73C-4A03-45AA-8E35-C0B770ACF5D7}" destId="{D578B0E3-61AB-4B94-AFD6-BD65D1C6C6EE}" srcOrd="0" destOrd="0" presId="urn:microsoft.com/office/officeart/2005/8/layout/vList5"/>
    <dgm:cxn modelId="{1C22A631-7A7F-4BBC-8C48-47745C117935}" type="presParOf" srcId="{D1E6093F-7F85-4F46-8C09-652C9A673788}" destId="{159192EE-AB02-49B0-B5AE-DE9C7F0E6E56}" srcOrd="7" destOrd="0" presId="urn:microsoft.com/office/officeart/2005/8/layout/vList5"/>
    <dgm:cxn modelId="{3C61097F-3B0E-428B-9497-B32753CA6E22}" type="presParOf" srcId="{D1E6093F-7F85-4F46-8C09-652C9A673788}" destId="{3F1BFC69-9328-4E06-B5DC-B41F468CD8AB}" srcOrd="8" destOrd="0" presId="urn:microsoft.com/office/officeart/2005/8/layout/vList5"/>
    <dgm:cxn modelId="{FC93B11C-AB0E-4D3D-BD73-8EBE3EDEE69D}" type="presParOf" srcId="{3F1BFC69-9328-4E06-B5DC-B41F468CD8AB}" destId="{F0FCD896-4DC5-409B-9B13-148150843A7C}" srcOrd="0" destOrd="0" presId="urn:microsoft.com/office/officeart/2005/8/layout/vList5"/>
    <dgm:cxn modelId="{D1D71375-FFEB-4296-9A44-43CF03B2BF66}" type="presParOf" srcId="{D1E6093F-7F85-4F46-8C09-652C9A673788}" destId="{1981394C-96F8-4400-8E5E-BCB74177F8DA}" srcOrd="9" destOrd="0" presId="urn:microsoft.com/office/officeart/2005/8/layout/vList5"/>
    <dgm:cxn modelId="{005568C0-4FF3-4469-967B-B87C139219AE}" type="presParOf" srcId="{D1E6093F-7F85-4F46-8C09-652C9A673788}" destId="{3F75905F-FC97-465C-99B2-C627CCDE3AB5}" srcOrd="10" destOrd="0" presId="urn:microsoft.com/office/officeart/2005/8/layout/vList5"/>
    <dgm:cxn modelId="{3D008001-67FA-477D-956A-E4711F885AB8}" type="presParOf" srcId="{3F75905F-FC97-465C-99B2-C627CCDE3AB5}" destId="{871FBE33-88F5-4B55-B6FF-AFB0EB2E8D5A}" srcOrd="0" destOrd="0" presId="urn:microsoft.com/office/officeart/2005/8/layout/vList5"/>
    <dgm:cxn modelId="{3493C527-1EEA-4135-A6EB-8C8AECFECE8C}" type="presParOf" srcId="{D1E6093F-7F85-4F46-8C09-652C9A673788}" destId="{3321AC39-6EF1-4D98-9486-63106C894BCB}" srcOrd="11" destOrd="0" presId="urn:microsoft.com/office/officeart/2005/8/layout/vList5"/>
    <dgm:cxn modelId="{7D9DBC8D-15EB-4B5A-BD2D-10D4E0CEDFA3}" type="presParOf" srcId="{D1E6093F-7F85-4F46-8C09-652C9A673788}" destId="{9098FA73-C6D7-4344-A19A-C07BEBCE8ADD}" srcOrd="12" destOrd="0" presId="urn:microsoft.com/office/officeart/2005/8/layout/vList5"/>
    <dgm:cxn modelId="{06756963-F866-4E85-A5F1-0692E2C89C71}" type="presParOf" srcId="{9098FA73-C6D7-4344-A19A-C07BEBCE8ADD}" destId="{5BB61DB8-A405-42BF-B52D-8380432D8849}" srcOrd="0" destOrd="0" presId="urn:microsoft.com/office/officeart/2005/8/layout/vList5"/>
    <dgm:cxn modelId="{2E4EDE1B-A778-4051-B681-AA5A26AFF9BC}" type="presParOf" srcId="{D1E6093F-7F85-4F46-8C09-652C9A673788}" destId="{3A4C9564-62AB-4895-8901-72342AC2193D}" srcOrd="13" destOrd="0" presId="urn:microsoft.com/office/officeart/2005/8/layout/vList5"/>
    <dgm:cxn modelId="{CA8C042B-6ED8-4D65-8201-FA70E8BAA41A}" type="presParOf" srcId="{D1E6093F-7F85-4F46-8C09-652C9A673788}" destId="{300644A4-9ABD-4D62-91DD-A7163D03F9C4}" srcOrd="14" destOrd="0" presId="urn:microsoft.com/office/officeart/2005/8/layout/vList5"/>
    <dgm:cxn modelId="{D6959D33-D603-44E3-8601-CF704AA80778}" type="presParOf" srcId="{300644A4-9ABD-4D62-91DD-A7163D03F9C4}" destId="{757C531D-72A6-47F9-ACC8-6B565489BEA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5DD6C7-B4FC-4B97-86F0-04CFE989DCED}" type="doc">
      <dgm:prSet loTypeId="urn:microsoft.com/office/officeart/2005/8/layout/vList5" loCatId="list" qsTypeId="urn:microsoft.com/office/officeart/2005/8/quickstyle/simple2" qsCatId="simple" csTypeId="urn:microsoft.com/office/officeart/2005/8/colors/accent3_4" csCatId="accent3" phldr="1"/>
      <dgm:spPr/>
      <dgm:t>
        <a:bodyPr/>
        <a:lstStyle/>
        <a:p>
          <a:endParaRPr lang="en-IN"/>
        </a:p>
      </dgm:t>
    </dgm:pt>
    <dgm:pt modelId="{9436F9B2-2515-4AB7-9FA4-1AF534341896}">
      <dgm:prSet custT="1"/>
      <dgm:spPr>
        <a:solidFill>
          <a:srgbClr val="348E90"/>
        </a:solidFill>
      </dgm:spPr>
      <dgm:t>
        <a:bodyPr/>
        <a:lstStyle/>
        <a:p>
          <a:r>
            <a:rPr lang="en-US" sz="1400" b="0" i="0" dirty="0"/>
            <a:t>Total Stores: </a:t>
          </a:r>
          <a:r>
            <a:rPr lang="en-US" sz="1400" b="1" i="0" dirty="0"/>
            <a:t>37</a:t>
          </a:r>
          <a:endParaRPr lang="en-IN" sz="1400" dirty="0"/>
        </a:p>
      </dgm:t>
    </dgm:pt>
    <dgm:pt modelId="{DF7A556A-FC42-48D0-8440-FEB4BE01CC45}" type="parTrans" cxnId="{6900D1B2-FCD8-4EB6-A219-1CD317743328}">
      <dgm:prSet/>
      <dgm:spPr/>
      <dgm:t>
        <a:bodyPr/>
        <a:lstStyle/>
        <a:p>
          <a:endParaRPr lang="en-IN"/>
        </a:p>
      </dgm:t>
    </dgm:pt>
    <dgm:pt modelId="{3F4AE2EF-A43B-4E4B-BBEE-3FA044E8A10D}" type="sibTrans" cxnId="{6900D1B2-FCD8-4EB6-A219-1CD317743328}">
      <dgm:prSet/>
      <dgm:spPr/>
      <dgm:t>
        <a:bodyPr/>
        <a:lstStyle/>
        <a:p>
          <a:endParaRPr lang="en-IN"/>
        </a:p>
      </dgm:t>
    </dgm:pt>
    <dgm:pt modelId="{E65A3A38-4B56-4BAB-B71F-1C8D650AA63F}">
      <dgm:prSet custT="1"/>
      <dgm:spPr>
        <a:solidFill>
          <a:srgbClr val="348E90"/>
        </a:solidFill>
      </dgm:spPr>
      <dgm:t>
        <a:bodyPr/>
        <a:lstStyle/>
        <a:p>
          <a:r>
            <a:rPr lang="en-US" sz="1400" b="0" i="0" dirty="0"/>
            <a:t>Total States: </a:t>
          </a:r>
          <a:r>
            <a:rPr lang="en-US" sz="1400" b="1" i="0" dirty="0"/>
            <a:t>7</a:t>
          </a:r>
          <a:endParaRPr lang="en-IN" sz="1400" b="1" dirty="0"/>
        </a:p>
      </dgm:t>
    </dgm:pt>
    <dgm:pt modelId="{DDF172CD-B268-4B69-A2BC-728367E4D789}" type="parTrans" cxnId="{F8E37070-3C05-4880-AD2B-7B1376197571}">
      <dgm:prSet/>
      <dgm:spPr/>
      <dgm:t>
        <a:bodyPr/>
        <a:lstStyle/>
        <a:p>
          <a:endParaRPr lang="en-IN"/>
        </a:p>
      </dgm:t>
    </dgm:pt>
    <dgm:pt modelId="{7831F1EF-FF21-4F13-AD6A-AB95729A720B}" type="sibTrans" cxnId="{F8E37070-3C05-4880-AD2B-7B1376197571}">
      <dgm:prSet/>
      <dgm:spPr/>
      <dgm:t>
        <a:bodyPr/>
        <a:lstStyle/>
        <a:p>
          <a:endParaRPr lang="en-IN"/>
        </a:p>
      </dgm:t>
    </dgm:pt>
    <dgm:pt modelId="{A597D377-4A6B-48EB-ADC6-09A2D7D67813}">
      <dgm:prSet custT="1"/>
      <dgm:spPr>
        <a:solidFill>
          <a:srgbClr val="77CFC7"/>
        </a:solidFill>
      </dgm:spPr>
      <dgm:t>
        <a:bodyPr/>
        <a:lstStyle/>
        <a:p>
          <a:r>
            <a:rPr lang="en-US" sz="1400" b="0" i="0" dirty="0"/>
            <a:t>Total Regions:  </a:t>
          </a:r>
          <a:r>
            <a:rPr lang="en-US" sz="1400" b="1" i="0" dirty="0"/>
            <a:t>4</a:t>
          </a:r>
          <a:endParaRPr lang="en-IN" sz="1400" b="1" dirty="0"/>
        </a:p>
      </dgm:t>
    </dgm:pt>
    <dgm:pt modelId="{EFFCE25A-FD0E-4D62-8E2A-5FB8027B9246}" type="parTrans" cxnId="{899FA653-5587-46F5-B368-823E04E60DC8}">
      <dgm:prSet/>
      <dgm:spPr/>
      <dgm:t>
        <a:bodyPr/>
        <a:lstStyle/>
        <a:p>
          <a:endParaRPr lang="en-IN"/>
        </a:p>
      </dgm:t>
    </dgm:pt>
    <dgm:pt modelId="{C73375E8-D1C5-4C73-9913-4B1870E05095}" type="sibTrans" cxnId="{899FA653-5587-46F5-B368-823E04E60DC8}">
      <dgm:prSet/>
      <dgm:spPr/>
      <dgm:t>
        <a:bodyPr/>
        <a:lstStyle/>
        <a:p>
          <a:endParaRPr lang="en-IN"/>
        </a:p>
      </dgm:t>
    </dgm:pt>
    <dgm:pt modelId="{D1E6093F-7F85-4F46-8C09-652C9A673788}" type="pres">
      <dgm:prSet presAssocID="{955DD6C7-B4FC-4B97-86F0-04CFE989DCED}" presName="Name0" presStyleCnt="0">
        <dgm:presLayoutVars>
          <dgm:dir/>
          <dgm:animLvl val="lvl"/>
          <dgm:resizeHandles val="exact"/>
        </dgm:presLayoutVars>
      </dgm:prSet>
      <dgm:spPr/>
    </dgm:pt>
    <dgm:pt modelId="{50ACD02E-B364-4142-B304-397D4AAC8892}" type="pres">
      <dgm:prSet presAssocID="{9436F9B2-2515-4AB7-9FA4-1AF534341896}" presName="linNode" presStyleCnt="0"/>
      <dgm:spPr/>
    </dgm:pt>
    <dgm:pt modelId="{8F908A23-0140-4228-A3D2-073166470262}" type="pres">
      <dgm:prSet presAssocID="{9436F9B2-2515-4AB7-9FA4-1AF534341896}" presName="parentText" presStyleLbl="node1" presStyleIdx="0" presStyleCnt="3" custScaleX="118003" custLinFactNeighborX="-2633" custLinFactNeighborY="-2234">
        <dgm:presLayoutVars>
          <dgm:chMax val="1"/>
          <dgm:bulletEnabled val="1"/>
        </dgm:presLayoutVars>
      </dgm:prSet>
      <dgm:spPr/>
    </dgm:pt>
    <dgm:pt modelId="{980962E2-3803-498C-9101-D7A9172FC430}" type="pres">
      <dgm:prSet presAssocID="{3F4AE2EF-A43B-4E4B-BBEE-3FA044E8A10D}" presName="sp" presStyleCnt="0"/>
      <dgm:spPr/>
    </dgm:pt>
    <dgm:pt modelId="{D31C7090-F3B7-4811-BF13-A3868C850973}" type="pres">
      <dgm:prSet presAssocID="{E65A3A38-4B56-4BAB-B71F-1C8D650AA63F}" presName="linNode" presStyleCnt="0"/>
      <dgm:spPr/>
    </dgm:pt>
    <dgm:pt modelId="{55DA4873-9D3F-4E7F-B61D-340874654C17}" type="pres">
      <dgm:prSet presAssocID="{E65A3A38-4B56-4BAB-B71F-1C8D650AA63F}" presName="parentText" presStyleLbl="node1" presStyleIdx="1" presStyleCnt="3" custScaleX="117209" custLinFactNeighborX="-2236" custLinFactNeighborY="-1270">
        <dgm:presLayoutVars>
          <dgm:chMax val="1"/>
          <dgm:bulletEnabled val="1"/>
        </dgm:presLayoutVars>
      </dgm:prSet>
      <dgm:spPr/>
    </dgm:pt>
    <dgm:pt modelId="{BD0FCF3E-E92A-4093-AFB7-28080EF79B4D}" type="pres">
      <dgm:prSet presAssocID="{7831F1EF-FF21-4F13-AD6A-AB95729A720B}" presName="sp" presStyleCnt="0"/>
      <dgm:spPr/>
    </dgm:pt>
    <dgm:pt modelId="{53219FB4-B2BF-4C0E-91C5-581DAF20748F}" type="pres">
      <dgm:prSet presAssocID="{A597D377-4A6B-48EB-ADC6-09A2D7D67813}" presName="linNode" presStyleCnt="0"/>
      <dgm:spPr/>
    </dgm:pt>
    <dgm:pt modelId="{603A7755-0164-4AD6-B6D5-A02C09CF5DE4}" type="pres">
      <dgm:prSet presAssocID="{A597D377-4A6B-48EB-ADC6-09A2D7D67813}" presName="parentText" presStyleLbl="node1" presStyleIdx="2" presStyleCnt="3" custScaleX="117685" custLinFactNeighborX="-2474" custLinFactNeighborY="10034">
        <dgm:presLayoutVars>
          <dgm:chMax val="1"/>
          <dgm:bulletEnabled val="1"/>
        </dgm:presLayoutVars>
      </dgm:prSet>
      <dgm:spPr/>
    </dgm:pt>
  </dgm:ptLst>
  <dgm:cxnLst>
    <dgm:cxn modelId="{F8E37070-3C05-4880-AD2B-7B1376197571}" srcId="{955DD6C7-B4FC-4B97-86F0-04CFE989DCED}" destId="{E65A3A38-4B56-4BAB-B71F-1C8D650AA63F}" srcOrd="1" destOrd="0" parTransId="{DDF172CD-B268-4B69-A2BC-728367E4D789}" sibTransId="{7831F1EF-FF21-4F13-AD6A-AB95729A720B}"/>
    <dgm:cxn modelId="{899FA653-5587-46F5-B368-823E04E60DC8}" srcId="{955DD6C7-B4FC-4B97-86F0-04CFE989DCED}" destId="{A597D377-4A6B-48EB-ADC6-09A2D7D67813}" srcOrd="2" destOrd="0" parTransId="{EFFCE25A-FD0E-4D62-8E2A-5FB8027B9246}" sibTransId="{C73375E8-D1C5-4C73-9913-4B1870E05095}"/>
    <dgm:cxn modelId="{09E3AC55-C558-4046-80BE-22230D7BDF97}" type="presOf" srcId="{A597D377-4A6B-48EB-ADC6-09A2D7D67813}" destId="{603A7755-0164-4AD6-B6D5-A02C09CF5DE4}" srcOrd="0" destOrd="0" presId="urn:microsoft.com/office/officeart/2005/8/layout/vList5"/>
    <dgm:cxn modelId="{4E465F79-804B-4781-A7D2-362F235652FC}" type="presOf" srcId="{E65A3A38-4B56-4BAB-B71F-1C8D650AA63F}" destId="{55DA4873-9D3F-4E7F-B61D-340874654C17}" srcOrd="0" destOrd="0" presId="urn:microsoft.com/office/officeart/2005/8/layout/vList5"/>
    <dgm:cxn modelId="{6900D1B2-FCD8-4EB6-A219-1CD317743328}" srcId="{955DD6C7-B4FC-4B97-86F0-04CFE989DCED}" destId="{9436F9B2-2515-4AB7-9FA4-1AF534341896}" srcOrd="0" destOrd="0" parTransId="{DF7A556A-FC42-48D0-8440-FEB4BE01CC45}" sibTransId="{3F4AE2EF-A43B-4E4B-BBEE-3FA044E8A10D}"/>
    <dgm:cxn modelId="{12CD34C4-60C3-45EA-844C-C61DADDABDA3}" type="presOf" srcId="{955DD6C7-B4FC-4B97-86F0-04CFE989DCED}" destId="{D1E6093F-7F85-4F46-8C09-652C9A673788}" srcOrd="0" destOrd="0" presId="urn:microsoft.com/office/officeart/2005/8/layout/vList5"/>
    <dgm:cxn modelId="{0A250FC9-58DA-43CB-B461-18EDA13BE9FD}" type="presOf" srcId="{9436F9B2-2515-4AB7-9FA4-1AF534341896}" destId="{8F908A23-0140-4228-A3D2-073166470262}" srcOrd="0" destOrd="0" presId="urn:microsoft.com/office/officeart/2005/8/layout/vList5"/>
    <dgm:cxn modelId="{215133FD-6654-4173-898E-A0B5ECDF2514}" type="presParOf" srcId="{D1E6093F-7F85-4F46-8C09-652C9A673788}" destId="{50ACD02E-B364-4142-B304-397D4AAC8892}" srcOrd="0" destOrd="0" presId="urn:microsoft.com/office/officeart/2005/8/layout/vList5"/>
    <dgm:cxn modelId="{47684872-812E-4FE3-AD96-CF4EFE6F1F3E}" type="presParOf" srcId="{50ACD02E-B364-4142-B304-397D4AAC8892}" destId="{8F908A23-0140-4228-A3D2-073166470262}" srcOrd="0" destOrd="0" presId="urn:microsoft.com/office/officeart/2005/8/layout/vList5"/>
    <dgm:cxn modelId="{A6151638-CF76-4940-935E-CCCF2F82D207}" type="presParOf" srcId="{D1E6093F-7F85-4F46-8C09-652C9A673788}" destId="{980962E2-3803-498C-9101-D7A9172FC430}" srcOrd="1" destOrd="0" presId="urn:microsoft.com/office/officeart/2005/8/layout/vList5"/>
    <dgm:cxn modelId="{D3B08378-4B6F-45AF-A97F-123C855BAD33}" type="presParOf" srcId="{D1E6093F-7F85-4F46-8C09-652C9A673788}" destId="{D31C7090-F3B7-4811-BF13-A3868C850973}" srcOrd="2" destOrd="0" presId="urn:microsoft.com/office/officeart/2005/8/layout/vList5"/>
    <dgm:cxn modelId="{0E226402-A055-4BA9-8E58-FA9738BFC703}" type="presParOf" srcId="{D31C7090-F3B7-4811-BF13-A3868C850973}" destId="{55DA4873-9D3F-4E7F-B61D-340874654C17}" srcOrd="0" destOrd="0" presId="urn:microsoft.com/office/officeart/2005/8/layout/vList5"/>
    <dgm:cxn modelId="{A2A3795B-0009-4CCB-8E3B-9CA56914F29E}" type="presParOf" srcId="{D1E6093F-7F85-4F46-8C09-652C9A673788}" destId="{BD0FCF3E-E92A-4093-AFB7-28080EF79B4D}" srcOrd="3" destOrd="0" presId="urn:microsoft.com/office/officeart/2005/8/layout/vList5"/>
    <dgm:cxn modelId="{5E7D28BA-2A39-4047-B12D-E130AA3E64E6}" type="presParOf" srcId="{D1E6093F-7F85-4F46-8C09-652C9A673788}" destId="{53219FB4-B2BF-4C0E-91C5-581DAF20748F}" srcOrd="4" destOrd="0" presId="urn:microsoft.com/office/officeart/2005/8/layout/vList5"/>
    <dgm:cxn modelId="{23184E57-7208-4D92-8020-1DCD2157A35D}" type="presParOf" srcId="{53219FB4-B2BF-4C0E-91C5-581DAF20748F}" destId="{603A7755-0164-4AD6-B6D5-A02C09CF5DE4}"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652D7A3-D5B5-4061-A42A-F46544BD1685}" type="doc">
      <dgm:prSet loTypeId="urn:microsoft.com/office/officeart/2005/8/layout/hierarchy3" loCatId="hierarchy" qsTypeId="urn:microsoft.com/office/officeart/2005/8/quickstyle/simple3" qsCatId="simple" csTypeId="urn:microsoft.com/office/officeart/2005/8/colors/accent6_2" csCatId="accent6" phldr="1"/>
      <dgm:spPr/>
      <dgm:t>
        <a:bodyPr/>
        <a:lstStyle/>
        <a:p>
          <a:endParaRPr lang="en-IN"/>
        </a:p>
      </dgm:t>
    </dgm:pt>
    <dgm:pt modelId="{423AE0CF-95A6-4AB2-9B34-7416F8B63B9F}">
      <dgm:prSet phldrT="[Text]" custT="1"/>
      <dgm:spPr>
        <a:solidFill>
          <a:srgbClr val="C9E7A7"/>
        </a:solidFill>
        <a:ln>
          <a:solidFill>
            <a:schemeClr val="tx1"/>
          </a:solidFill>
        </a:ln>
      </dgm:spPr>
      <dgm:t>
        <a:bodyPr/>
        <a:lstStyle/>
        <a:p>
          <a:r>
            <a:rPr lang="en-US" sz="1400" dirty="0"/>
            <a:t>Recency Segment</a:t>
          </a:r>
          <a:endParaRPr lang="en-IN" sz="1400" dirty="0"/>
        </a:p>
      </dgm:t>
    </dgm:pt>
    <dgm:pt modelId="{FA1760AE-50B4-43F7-96C7-924814E7AB62}" type="parTrans" cxnId="{787B39BC-AB48-4D63-AE7E-012951196F49}">
      <dgm:prSet/>
      <dgm:spPr/>
      <dgm:t>
        <a:bodyPr/>
        <a:lstStyle/>
        <a:p>
          <a:endParaRPr lang="en-IN" sz="1600"/>
        </a:p>
      </dgm:t>
    </dgm:pt>
    <dgm:pt modelId="{9ECBE284-99D4-4A23-8357-0B10BC90C96F}" type="sibTrans" cxnId="{787B39BC-AB48-4D63-AE7E-012951196F49}">
      <dgm:prSet/>
      <dgm:spPr/>
      <dgm:t>
        <a:bodyPr/>
        <a:lstStyle/>
        <a:p>
          <a:endParaRPr lang="en-IN" sz="1600"/>
        </a:p>
      </dgm:t>
    </dgm:pt>
    <dgm:pt modelId="{23AD5C27-8AED-4672-9CBF-10FD9E5BBC09}">
      <dgm:prSet phldrT="[Text]" custT="1"/>
      <dgm:spPr>
        <a:effectLst>
          <a:outerShdw blurRad="50800" dist="38100" dir="2700000" algn="tl" rotWithShape="0">
            <a:prstClr val="black">
              <a:alpha val="40000"/>
            </a:prstClr>
          </a:outerShdw>
        </a:effectLst>
      </dgm:spPr>
      <dgm:t>
        <a:bodyPr/>
        <a:lstStyle/>
        <a:p>
          <a:r>
            <a:rPr lang="en-US" sz="1100" dirty="0"/>
            <a:t>Active(Score=1)  - &lt;90 days</a:t>
          </a:r>
          <a:endParaRPr lang="en-IN" sz="1100" dirty="0"/>
        </a:p>
      </dgm:t>
    </dgm:pt>
    <dgm:pt modelId="{A3C5AE07-8BBE-46FF-AC12-17BFCEE0169B}" type="parTrans" cxnId="{C872EE5D-7150-4007-95BD-3917E6D329F4}">
      <dgm:prSet/>
      <dgm:spPr/>
      <dgm:t>
        <a:bodyPr/>
        <a:lstStyle/>
        <a:p>
          <a:endParaRPr lang="en-IN" sz="1600"/>
        </a:p>
      </dgm:t>
    </dgm:pt>
    <dgm:pt modelId="{F6DD0CCF-8984-4391-8E6D-64EC4A5686F8}" type="sibTrans" cxnId="{C872EE5D-7150-4007-95BD-3917E6D329F4}">
      <dgm:prSet/>
      <dgm:spPr/>
      <dgm:t>
        <a:bodyPr/>
        <a:lstStyle/>
        <a:p>
          <a:endParaRPr lang="en-IN" sz="1600"/>
        </a:p>
      </dgm:t>
    </dgm:pt>
    <dgm:pt modelId="{B89C9D10-A4F7-4602-A5D5-0CA0B0380435}">
      <dgm:prSet phldrT="[Text]" custT="1"/>
      <dgm:spPr>
        <a:effectLst>
          <a:outerShdw blurRad="50800" dist="38100" dir="2700000" algn="tl" rotWithShape="0">
            <a:prstClr val="black">
              <a:alpha val="40000"/>
            </a:prstClr>
          </a:outerShdw>
        </a:effectLst>
      </dgm:spPr>
      <dgm:t>
        <a:bodyPr/>
        <a:lstStyle/>
        <a:p>
          <a:r>
            <a:rPr lang="en-US" sz="1100" dirty="0"/>
            <a:t>At Risk(Score=2) - &gt;90 &amp; &lt;180 days</a:t>
          </a:r>
          <a:endParaRPr lang="en-IN" sz="1100" dirty="0"/>
        </a:p>
      </dgm:t>
    </dgm:pt>
    <dgm:pt modelId="{CD1D723A-8BAC-4B2A-9A57-CA72CF5B0617}" type="parTrans" cxnId="{197BB011-8CEC-446F-82B2-9870666A3E55}">
      <dgm:prSet/>
      <dgm:spPr/>
      <dgm:t>
        <a:bodyPr/>
        <a:lstStyle/>
        <a:p>
          <a:endParaRPr lang="en-IN" sz="1600"/>
        </a:p>
      </dgm:t>
    </dgm:pt>
    <dgm:pt modelId="{D888E7A5-1C0E-4EF3-B1E2-A20CCC567396}" type="sibTrans" cxnId="{197BB011-8CEC-446F-82B2-9870666A3E55}">
      <dgm:prSet/>
      <dgm:spPr/>
      <dgm:t>
        <a:bodyPr/>
        <a:lstStyle/>
        <a:p>
          <a:endParaRPr lang="en-IN" sz="1600"/>
        </a:p>
      </dgm:t>
    </dgm:pt>
    <dgm:pt modelId="{CF0C1C0A-5654-4DE3-AA84-5492D80C9DD4}">
      <dgm:prSet phldrT="[Text]" custT="1"/>
      <dgm:spPr>
        <a:solidFill>
          <a:srgbClr val="C9E7A7"/>
        </a:solidFill>
        <a:ln>
          <a:solidFill>
            <a:schemeClr val="tx1"/>
          </a:solidFill>
        </a:ln>
      </dgm:spPr>
      <dgm:t>
        <a:bodyPr/>
        <a:lstStyle/>
        <a:p>
          <a:r>
            <a:rPr lang="en-US" sz="1400" dirty="0"/>
            <a:t>Frequency Segment</a:t>
          </a:r>
          <a:endParaRPr lang="en-IN" sz="1400" dirty="0"/>
        </a:p>
      </dgm:t>
    </dgm:pt>
    <dgm:pt modelId="{AC75681E-8FE0-4CE4-B247-94A421971AB3}" type="parTrans" cxnId="{9A3E9315-A3C4-4CF8-9E98-34E10EE01EE0}">
      <dgm:prSet/>
      <dgm:spPr/>
      <dgm:t>
        <a:bodyPr/>
        <a:lstStyle/>
        <a:p>
          <a:endParaRPr lang="en-IN" sz="1600"/>
        </a:p>
      </dgm:t>
    </dgm:pt>
    <dgm:pt modelId="{C63E82AB-C638-4400-8D67-2AF891A977CF}" type="sibTrans" cxnId="{9A3E9315-A3C4-4CF8-9E98-34E10EE01EE0}">
      <dgm:prSet/>
      <dgm:spPr/>
      <dgm:t>
        <a:bodyPr/>
        <a:lstStyle/>
        <a:p>
          <a:endParaRPr lang="en-IN" sz="1600"/>
        </a:p>
      </dgm:t>
    </dgm:pt>
    <dgm:pt modelId="{F9F90413-AFC7-4AA5-B1B4-77658703DD4E}">
      <dgm:prSet phldrT="[Text]" custT="1"/>
      <dgm:spPr>
        <a:effectLst>
          <a:outerShdw blurRad="50800" dist="38100" dir="2700000" algn="tl" rotWithShape="0">
            <a:prstClr val="black">
              <a:alpha val="40000"/>
            </a:prstClr>
          </a:outerShdw>
        </a:effectLst>
      </dgm:spPr>
      <dgm:t>
        <a:bodyPr/>
        <a:lstStyle/>
        <a:p>
          <a:r>
            <a:rPr lang="en-US" sz="1100" dirty="0"/>
            <a:t>High(Score=1) - 3</a:t>
          </a:r>
          <a:endParaRPr lang="en-IN" sz="1100" dirty="0"/>
        </a:p>
      </dgm:t>
    </dgm:pt>
    <dgm:pt modelId="{2BB8513D-2EFF-4BB4-AD98-4E86523DB2F1}" type="parTrans" cxnId="{2C0C8F8E-4832-4B7B-81FC-B162838283DA}">
      <dgm:prSet/>
      <dgm:spPr/>
      <dgm:t>
        <a:bodyPr/>
        <a:lstStyle/>
        <a:p>
          <a:endParaRPr lang="en-IN" sz="1600"/>
        </a:p>
      </dgm:t>
    </dgm:pt>
    <dgm:pt modelId="{9DD9B714-806B-47C0-B2FD-738F576A5CD8}" type="sibTrans" cxnId="{2C0C8F8E-4832-4B7B-81FC-B162838283DA}">
      <dgm:prSet/>
      <dgm:spPr/>
      <dgm:t>
        <a:bodyPr/>
        <a:lstStyle/>
        <a:p>
          <a:endParaRPr lang="en-IN" sz="1600"/>
        </a:p>
      </dgm:t>
    </dgm:pt>
    <dgm:pt modelId="{6F90DF39-3402-404C-BCF5-4368B3C15310}">
      <dgm:prSet phldrT="[Text]" custT="1"/>
      <dgm:spPr>
        <a:effectLst>
          <a:outerShdw blurRad="50800" dist="38100" dir="2700000" algn="tl" rotWithShape="0">
            <a:prstClr val="black">
              <a:alpha val="40000"/>
            </a:prstClr>
          </a:outerShdw>
        </a:effectLst>
      </dgm:spPr>
      <dgm:t>
        <a:bodyPr/>
        <a:lstStyle/>
        <a:p>
          <a:r>
            <a:rPr lang="en-US" sz="1100" dirty="0"/>
            <a:t>Mid(Score=2) – 2</a:t>
          </a:r>
          <a:endParaRPr lang="en-IN" sz="1100" dirty="0"/>
        </a:p>
      </dgm:t>
    </dgm:pt>
    <dgm:pt modelId="{FC848AC5-B366-49A7-8C31-BE56F0368041}" type="parTrans" cxnId="{4E8CB041-E824-43D5-A9F4-C2A6CCA842FE}">
      <dgm:prSet/>
      <dgm:spPr/>
      <dgm:t>
        <a:bodyPr/>
        <a:lstStyle/>
        <a:p>
          <a:endParaRPr lang="en-IN" sz="1600"/>
        </a:p>
      </dgm:t>
    </dgm:pt>
    <dgm:pt modelId="{7DE8ED81-9AE9-4F3A-8577-9D824915DE49}" type="sibTrans" cxnId="{4E8CB041-E824-43D5-A9F4-C2A6CCA842FE}">
      <dgm:prSet/>
      <dgm:spPr/>
      <dgm:t>
        <a:bodyPr/>
        <a:lstStyle/>
        <a:p>
          <a:endParaRPr lang="en-IN" sz="1600"/>
        </a:p>
      </dgm:t>
    </dgm:pt>
    <dgm:pt modelId="{AB2547C8-54E0-4354-A931-1EAEFA528985}">
      <dgm:prSet phldrT="[Text]" custT="1"/>
      <dgm:spPr>
        <a:effectLst>
          <a:outerShdw blurRad="50800" dist="38100" dir="2700000" algn="tl" rotWithShape="0">
            <a:prstClr val="black">
              <a:alpha val="40000"/>
            </a:prstClr>
          </a:outerShdw>
        </a:effectLst>
      </dgm:spPr>
      <dgm:t>
        <a:bodyPr/>
        <a:lstStyle/>
        <a:p>
          <a:r>
            <a:rPr lang="en-US" sz="1100" dirty="0"/>
            <a:t>Churned(Score=3) - &gt;180 days</a:t>
          </a:r>
          <a:endParaRPr lang="en-IN" sz="1100" dirty="0"/>
        </a:p>
      </dgm:t>
    </dgm:pt>
    <dgm:pt modelId="{BA748F28-6441-4715-8124-E389BF6C1990}" type="parTrans" cxnId="{17515F7B-B3DF-4C96-92C2-53D2671C1E46}">
      <dgm:prSet/>
      <dgm:spPr/>
      <dgm:t>
        <a:bodyPr/>
        <a:lstStyle/>
        <a:p>
          <a:endParaRPr lang="en-IN" sz="1600"/>
        </a:p>
      </dgm:t>
    </dgm:pt>
    <dgm:pt modelId="{818803BE-6064-4542-97DE-4E4E5074DB6F}" type="sibTrans" cxnId="{17515F7B-B3DF-4C96-92C2-53D2671C1E46}">
      <dgm:prSet/>
      <dgm:spPr/>
      <dgm:t>
        <a:bodyPr/>
        <a:lstStyle/>
        <a:p>
          <a:endParaRPr lang="en-IN" sz="1600"/>
        </a:p>
      </dgm:t>
    </dgm:pt>
    <dgm:pt modelId="{A5F01DAE-7A4F-4826-833D-D471F9A279DD}">
      <dgm:prSet phldrT="[Text]" custT="1"/>
      <dgm:spPr>
        <a:effectLst>
          <a:outerShdw blurRad="50800" dist="38100" dir="2700000" algn="tl" rotWithShape="0">
            <a:prstClr val="black">
              <a:alpha val="40000"/>
            </a:prstClr>
          </a:outerShdw>
        </a:effectLst>
      </dgm:spPr>
      <dgm:t>
        <a:bodyPr/>
        <a:lstStyle/>
        <a:p>
          <a:r>
            <a:rPr lang="en-US" sz="1100" dirty="0"/>
            <a:t>Low(Score=3) – 1</a:t>
          </a:r>
          <a:endParaRPr lang="en-IN" sz="1100" dirty="0"/>
        </a:p>
      </dgm:t>
    </dgm:pt>
    <dgm:pt modelId="{836DC593-6F61-4478-B3DC-C0D5905ED8D8}" type="parTrans" cxnId="{80AA50E6-B01A-4992-B203-6AB7B9DC6FCE}">
      <dgm:prSet/>
      <dgm:spPr/>
      <dgm:t>
        <a:bodyPr/>
        <a:lstStyle/>
        <a:p>
          <a:endParaRPr lang="en-IN" sz="1600"/>
        </a:p>
      </dgm:t>
    </dgm:pt>
    <dgm:pt modelId="{6DBBAAAC-8F33-4AC2-9DE2-D88946A32705}" type="sibTrans" cxnId="{80AA50E6-B01A-4992-B203-6AB7B9DC6FCE}">
      <dgm:prSet/>
      <dgm:spPr/>
      <dgm:t>
        <a:bodyPr/>
        <a:lstStyle/>
        <a:p>
          <a:endParaRPr lang="en-IN" sz="1600"/>
        </a:p>
      </dgm:t>
    </dgm:pt>
    <dgm:pt modelId="{4DECA52C-E7B8-4EAB-9CAD-E01042339130}">
      <dgm:prSet phldrT="[Text]" custT="1"/>
      <dgm:spPr>
        <a:solidFill>
          <a:srgbClr val="C9E7A7"/>
        </a:solidFill>
        <a:ln>
          <a:solidFill>
            <a:schemeClr val="tx1"/>
          </a:solidFill>
        </a:ln>
        <a:effectLst>
          <a:outerShdw blurRad="50800" dist="38100" dir="2700000" algn="tl" rotWithShape="0">
            <a:prstClr val="black">
              <a:alpha val="40000"/>
            </a:prstClr>
          </a:outerShdw>
        </a:effectLst>
      </dgm:spPr>
      <dgm:t>
        <a:bodyPr/>
        <a:lstStyle/>
        <a:p>
          <a:r>
            <a:rPr lang="en-US" sz="1400" dirty="0"/>
            <a:t>Monetary Segment</a:t>
          </a:r>
          <a:endParaRPr lang="en-IN" sz="1400" dirty="0"/>
        </a:p>
      </dgm:t>
    </dgm:pt>
    <dgm:pt modelId="{47D12E2C-020A-4BAD-9B0D-1CDBDDA10444}" type="parTrans" cxnId="{67F220AD-1AF4-4EA0-8914-59B7C06BC42D}">
      <dgm:prSet/>
      <dgm:spPr/>
      <dgm:t>
        <a:bodyPr/>
        <a:lstStyle/>
        <a:p>
          <a:endParaRPr lang="en-IN"/>
        </a:p>
      </dgm:t>
    </dgm:pt>
    <dgm:pt modelId="{AF9C55E9-7535-47D6-86DD-D765BE6C7550}" type="sibTrans" cxnId="{67F220AD-1AF4-4EA0-8914-59B7C06BC42D}">
      <dgm:prSet/>
      <dgm:spPr/>
      <dgm:t>
        <a:bodyPr/>
        <a:lstStyle/>
        <a:p>
          <a:endParaRPr lang="en-IN"/>
        </a:p>
      </dgm:t>
    </dgm:pt>
    <dgm:pt modelId="{A0CA1238-B118-4150-95B8-1C8FA8695B05}">
      <dgm:prSet phldrT="[Text]" custT="1"/>
      <dgm:spPr>
        <a:effectLst>
          <a:outerShdw blurRad="50800" dist="38100" dir="2700000" algn="tl" rotWithShape="0">
            <a:prstClr val="black">
              <a:alpha val="40000"/>
            </a:prstClr>
          </a:outerShdw>
        </a:effectLst>
      </dgm:spPr>
      <dgm:t>
        <a:bodyPr/>
        <a:lstStyle/>
        <a:p>
          <a:r>
            <a:rPr lang="en-US" sz="1100" dirty="0"/>
            <a:t>High(Score=1) - &gt;7k</a:t>
          </a:r>
          <a:endParaRPr lang="en-IN" sz="1100" dirty="0"/>
        </a:p>
      </dgm:t>
    </dgm:pt>
    <dgm:pt modelId="{3BFECD38-3B24-4380-8601-448FD5E02428}" type="parTrans" cxnId="{3AD236A0-78B0-4204-ACDD-2513E87CA1D0}">
      <dgm:prSet/>
      <dgm:spPr/>
      <dgm:t>
        <a:bodyPr/>
        <a:lstStyle/>
        <a:p>
          <a:endParaRPr lang="en-IN"/>
        </a:p>
      </dgm:t>
    </dgm:pt>
    <dgm:pt modelId="{0F9740C4-5CA3-48D8-8172-B0229472D47B}" type="sibTrans" cxnId="{3AD236A0-78B0-4204-ACDD-2513E87CA1D0}">
      <dgm:prSet/>
      <dgm:spPr/>
      <dgm:t>
        <a:bodyPr/>
        <a:lstStyle/>
        <a:p>
          <a:endParaRPr lang="en-IN"/>
        </a:p>
      </dgm:t>
    </dgm:pt>
    <dgm:pt modelId="{A6FCE3BF-C939-4D20-A0E6-570AE3579F9B}">
      <dgm:prSet phldrT="[Text]" custT="1"/>
      <dgm:spPr>
        <a:effectLst>
          <a:outerShdw blurRad="50800" dist="38100" dir="2700000" algn="tl" rotWithShape="0">
            <a:prstClr val="black">
              <a:alpha val="40000"/>
            </a:prstClr>
          </a:outerShdw>
        </a:effectLst>
      </dgm:spPr>
      <dgm:t>
        <a:bodyPr/>
        <a:lstStyle/>
        <a:p>
          <a:r>
            <a:rPr lang="en-US" sz="1100" dirty="0"/>
            <a:t>Medium(Score=2) - &gt;3k &amp; &lt;7k</a:t>
          </a:r>
          <a:endParaRPr lang="en-IN" sz="1100" dirty="0"/>
        </a:p>
      </dgm:t>
    </dgm:pt>
    <dgm:pt modelId="{13682C46-36A7-412D-9E36-23E45EF1FA8B}" type="parTrans" cxnId="{5E2ABD0C-0947-4FF8-AAD5-80B95292D253}">
      <dgm:prSet/>
      <dgm:spPr/>
      <dgm:t>
        <a:bodyPr/>
        <a:lstStyle/>
        <a:p>
          <a:endParaRPr lang="en-IN"/>
        </a:p>
      </dgm:t>
    </dgm:pt>
    <dgm:pt modelId="{97ED2DD3-DC9E-4932-88C0-15793F1E5814}" type="sibTrans" cxnId="{5E2ABD0C-0947-4FF8-AAD5-80B95292D253}">
      <dgm:prSet/>
      <dgm:spPr/>
      <dgm:t>
        <a:bodyPr/>
        <a:lstStyle/>
        <a:p>
          <a:endParaRPr lang="en-IN"/>
        </a:p>
      </dgm:t>
    </dgm:pt>
    <dgm:pt modelId="{0686E7B7-E547-4958-AE9A-09DAEEBC7371}">
      <dgm:prSet phldrT="[Text]" custT="1"/>
      <dgm:spPr>
        <a:effectLst>
          <a:outerShdw blurRad="50800" dist="38100" dir="2700000" algn="tl" rotWithShape="0">
            <a:prstClr val="black">
              <a:alpha val="40000"/>
            </a:prstClr>
          </a:outerShdw>
        </a:effectLst>
      </dgm:spPr>
      <dgm:t>
        <a:bodyPr/>
        <a:lstStyle/>
        <a:p>
          <a:r>
            <a:rPr lang="en-US" sz="1100" dirty="0"/>
            <a:t>Low(Score=3) - &lt;3k</a:t>
          </a:r>
          <a:endParaRPr lang="en-IN" sz="1100" dirty="0"/>
        </a:p>
      </dgm:t>
    </dgm:pt>
    <dgm:pt modelId="{C126B780-F43B-40F1-ABE8-2DDD1A249F3F}" type="parTrans" cxnId="{627FCA95-1C3A-45A4-B13E-3A040A097A33}">
      <dgm:prSet/>
      <dgm:spPr/>
      <dgm:t>
        <a:bodyPr/>
        <a:lstStyle/>
        <a:p>
          <a:endParaRPr lang="en-IN"/>
        </a:p>
      </dgm:t>
    </dgm:pt>
    <dgm:pt modelId="{F5B4D789-52A5-424D-8FB9-1EB1EE94DC6E}" type="sibTrans" cxnId="{627FCA95-1C3A-45A4-B13E-3A040A097A33}">
      <dgm:prSet/>
      <dgm:spPr/>
      <dgm:t>
        <a:bodyPr/>
        <a:lstStyle/>
        <a:p>
          <a:endParaRPr lang="en-IN"/>
        </a:p>
      </dgm:t>
    </dgm:pt>
    <dgm:pt modelId="{81642336-A9C5-4164-89A3-DA80A6505BE6}" type="pres">
      <dgm:prSet presAssocID="{4652D7A3-D5B5-4061-A42A-F46544BD1685}" presName="diagram" presStyleCnt="0">
        <dgm:presLayoutVars>
          <dgm:chPref val="1"/>
          <dgm:dir/>
          <dgm:animOne val="branch"/>
          <dgm:animLvl val="lvl"/>
          <dgm:resizeHandles/>
        </dgm:presLayoutVars>
      </dgm:prSet>
      <dgm:spPr/>
    </dgm:pt>
    <dgm:pt modelId="{CD1E10C7-4DEE-484B-911A-7E27829B9B7A}" type="pres">
      <dgm:prSet presAssocID="{423AE0CF-95A6-4AB2-9B34-7416F8B63B9F}" presName="root" presStyleCnt="0"/>
      <dgm:spPr/>
    </dgm:pt>
    <dgm:pt modelId="{4EC4C94A-5F7D-4785-9B81-F6F30ADF7E48}" type="pres">
      <dgm:prSet presAssocID="{423AE0CF-95A6-4AB2-9B34-7416F8B63B9F}" presName="rootComposite" presStyleCnt="0"/>
      <dgm:spPr/>
    </dgm:pt>
    <dgm:pt modelId="{7CC4B130-945D-42FA-802B-849CF8E590BC}" type="pres">
      <dgm:prSet presAssocID="{423AE0CF-95A6-4AB2-9B34-7416F8B63B9F}" presName="rootText" presStyleLbl="node1" presStyleIdx="0" presStyleCnt="3" custScaleX="150830" custLinFactNeighborY="-449"/>
      <dgm:spPr/>
    </dgm:pt>
    <dgm:pt modelId="{A5422905-AD99-46CB-AF97-0248BFB2671E}" type="pres">
      <dgm:prSet presAssocID="{423AE0CF-95A6-4AB2-9B34-7416F8B63B9F}" presName="rootConnector" presStyleLbl="node1" presStyleIdx="0" presStyleCnt="3"/>
      <dgm:spPr/>
    </dgm:pt>
    <dgm:pt modelId="{8802413A-938C-4670-B19C-C66BC8E64FFD}" type="pres">
      <dgm:prSet presAssocID="{423AE0CF-95A6-4AB2-9B34-7416F8B63B9F}" presName="childShape" presStyleCnt="0"/>
      <dgm:spPr/>
    </dgm:pt>
    <dgm:pt modelId="{190610CD-B059-4916-8328-DAF324AB24E5}" type="pres">
      <dgm:prSet presAssocID="{A3C5AE07-8BBE-46FF-AC12-17BFCEE0169B}" presName="Name13" presStyleLbl="parChTrans1D2" presStyleIdx="0" presStyleCnt="9"/>
      <dgm:spPr/>
    </dgm:pt>
    <dgm:pt modelId="{3F95F4C5-5E40-4CA4-9C7A-CD3F2A61B233}" type="pres">
      <dgm:prSet presAssocID="{23AD5C27-8AED-4672-9CBF-10FD9E5BBC09}" presName="childText" presStyleLbl="bgAcc1" presStyleIdx="0" presStyleCnt="9" custScaleX="200421" custLinFactNeighborY="4441">
        <dgm:presLayoutVars>
          <dgm:bulletEnabled val="1"/>
        </dgm:presLayoutVars>
      </dgm:prSet>
      <dgm:spPr/>
    </dgm:pt>
    <dgm:pt modelId="{48EE5099-0CF0-4678-9353-D52DDAC287C5}" type="pres">
      <dgm:prSet presAssocID="{CD1D723A-8BAC-4B2A-9A57-CA72CF5B0617}" presName="Name13" presStyleLbl="parChTrans1D2" presStyleIdx="1" presStyleCnt="9"/>
      <dgm:spPr/>
    </dgm:pt>
    <dgm:pt modelId="{87D9F3C0-B50E-4092-8412-F0F583F77AEF}" type="pres">
      <dgm:prSet presAssocID="{B89C9D10-A4F7-4602-A5D5-0CA0B0380435}" presName="childText" presStyleLbl="bgAcc1" presStyleIdx="1" presStyleCnt="9" custScaleX="198442">
        <dgm:presLayoutVars>
          <dgm:bulletEnabled val="1"/>
        </dgm:presLayoutVars>
      </dgm:prSet>
      <dgm:spPr/>
    </dgm:pt>
    <dgm:pt modelId="{4C5BEF8F-DA93-4CF2-A302-A7ED09FA509E}" type="pres">
      <dgm:prSet presAssocID="{BA748F28-6441-4715-8124-E389BF6C1990}" presName="Name13" presStyleLbl="parChTrans1D2" presStyleIdx="2" presStyleCnt="9"/>
      <dgm:spPr/>
    </dgm:pt>
    <dgm:pt modelId="{DFBC286E-A3E1-44AB-9AE8-360EAFF0DAA4}" type="pres">
      <dgm:prSet presAssocID="{AB2547C8-54E0-4354-A931-1EAEFA528985}" presName="childText" presStyleLbl="bgAcc1" presStyleIdx="2" presStyleCnt="9" custScaleX="200485">
        <dgm:presLayoutVars>
          <dgm:bulletEnabled val="1"/>
        </dgm:presLayoutVars>
      </dgm:prSet>
      <dgm:spPr/>
    </dgm:pt>
    <dgm:pt modelId="{B9F664DF-51D0-4184-8DB5-D5C640814C93}" type="pres">
      <dgm:prSet presAssocID="{CF0C1C0A-5654-4DE3-AA84-5492D80C9DD4}" presName="root" presStyleCnt="0"/>
      <dgm:spPr/>
    </dgm:pt>
    <dgm:pt modelId="{E466D2A7-5075-44B6-BF8E-ACB53E4CBB9B}" type="pres">
      <dgm:prSet presAssocID="{CF0C1C0A-5654-4DE3-AA84-5492D80C9DD4}" presName="rootComposite" presStyleCnt="0"/>
      <dgm:spPr/>
    </dgm:pt>
    <dgm:pt modelId="{295AC3C2-14A2-4BF5-B0BA-D98564A67830}" type="pres">
      <dgm:prSet presAssocID="{CF0C1C0A-5654-4DE3-AA84-5492D80C9DD4}" presName="rootText" presStyleLbl="node1" presStyleIdx="1" presStyleCnt="3" custScaleX="156167"/>
      <dgm:spPr/>
    </dgm:pt>
    <dgm:pt modelId="{18C7FF1E-485A-4FC7-A9ED-C71D14F5B740}" type="pres">
      <dgm:prSet presAssocID="{CF0C1C0A-5654-4DE3-AA84-5492D80C9DD4}" presName="rootConnector" presStyleLbl="node1" presStyleIdx="1" presStyleCnt="3"/>
      <dgm:spPr/>
    </dgm:pt>
    <dgm:pt modelId="{26B6A74C-5371-4438-BE0C-28E399EA6CC6}" type="pres">
      <dgm:prSet presAssocID="{CF0C1C0A-5654-4DE3-AA84-5492D80C9DD4}" presName="childShape" presStyleCnt="0"/>
      <dgm:spPr/>
    </dgm:pt>
    <dgm:pt modelId="{950A611C-72F8-44F4-B7CC-E239A5544702}" type="pres">
      <dgm:prSet presAssocID="{2BB8513D-2EFF-4BB4-AD98-4E86523DB2F1}" presName="Name13" presStyleLbl="parChTrans1D2" presStyleIdx="3" presStyleCnt="9"/>
      <dgm:spPr/>
    </dgm:pt>
    <dgm:pt modelId="{12FB7875-C543-48A8-B780-90DC3F521CA7}" type="pres">
      <dgm:prSet presAssocID="{F9F90413-AFC7-4AA5-B1B4-77658703DD4E}" presName="childText" presStyleLbl="bgAcc1" presStyleIdx="3" presStyleCnt="9" custScaleX="187941">
        <dgm:presLayoutVars>
          <dgm:bulletEnabled val="1"/>
        </dgm:presLayoutVars>
      </dgm:prSet>
      <dgm:spPr/>
    </dgm:pt>
    <dgm:pt modelId="{64D25A19-5E58-4E45-B37A-63C9C3703BBF}" type="pres">
      <dgm:prSet presAssocID="{FC848AC5-B366-49A7-8C31-BE56F0368041}" presName="Name13" presStyleLbl="parChTrans1D2" presStyleIdx="4" presStyleCnt="9"/>
      <dgm:spPr/>
    </dgm:pt>
    <dgm:pt modelId="{E21E98EA-9903-4356-88A8-D20D28C0CD9D}" type="pres">
      <dgm:prSet presAssocID="{6F90DF39-3402-404C-BCF5-4368B3C15310}" presName="childText" presStyleLbl="bgAcc1" presStyleIdx="4" presStyleCnt="9" custScaleX="190349">
        <dgm:presLayoutVars>
          <dgm:bulletEnabled val="1"/>
        </dgm:presLayoutVars>
      </dgm:prSet>
      <dgm:spPr/>
    </dgm:pt>
    <dgm:pt modelId="{2027AE95-BDC2-428A-ACE5-8768CCB53305}" type="pres">
      <dgm:prSet presAssocID="{836DC593-6F61-4478-B3DC-C0D5905ED8D8}" presName="Name13" presStyleLbl="parChTrans1D2" presStyleIdx="5" presStyleCnt="9"/>
      <dgm:spPr/>
    </dgm:pt>
    <dgm:pt modelId="{1BB021D9-870D-4FB4-A857-5686E5E49C11}" type="pres">
      <dgm:prSet presAssocID="{A5F01DAE-7A4F-4826-833D-D471F9A279DD}" presName="childText" presStyleLbl="bgAcc1" presStyleIdx="5" presStyleCnt="9" custScaleX="190327" custLinFactNeighborY="4647">
        <dgm:presLayoutVars>
          <dgm:bulletEnabled val="1"/>
        </dgm:presLayoutVars>
      </dgm:prSet>
      <dgm:spPr/>
    </dgm:pt>
    <dgm:pt modelId="{0CD2C923-0FC8-40CC-9D95-B30D2176E6EE}" type="pres">
      <dgm:prSet presAssocID="{4DECA52C-E7B8-4EAB-9CAD-E01042339130}" presName="root" presStyleCnt="0"/>
      <dgm:spPr/>
    </dgm:pt>
    <dgm:pt modelId="{27783CA7-AED4-4D56-A7AC-6B78D69542DE}" type="pres">
      <dgm:prSet presAssocID="{4DECA52C-E7B8-4EAB-9CAD-E01042339130}" presName="rootComposite" presStyleCnt="0"/>
      <dgm:spPr/>
    </dgm:pt>
    <dgm:pt modelId="{7FAB0EED-095E-4BB0-8D91-CE80FCFAFC61}" type="pres">
      <dgm:prSet presAssocID="{4DECA52C-E7B8-4EAB-9CAD-E01042339130}" presName="rootText" presStyleLbl="node1" presStyleIdx="2" presStyleCnt="3" custScaleX="154196"/>
      <dgm:spPr/>
    </dgm:pt>
    <dgm:pt modelId="{32A17AD6-CCCC-4764-ADAE-34C166D8413D}" type="pres">
      <dgm:prSet presAssocID="{4DECA52C-E7B8-4EAB-9CAD-E01042339130}" presName="rootConnector" presStyleLbl="node1" presStyleIdx="2" presStyleCnt="3"/>
      <dgm:spPr/>
    </dgm:pt>
    <dgm:pt modelId="{157C1065-C155-4984-AD98-2BCF497CA495}" type="pres">
      <dgm:prSet presAssocID="{4DECA52C-E7B8-4EAB-9CAD-E01042339130}" presName="childShape" presStyleCnt="0"/>
      <dgm:spPr/>
    </dgm:pt>
    <dgm:pt modelId="{8CFCD433-E0F8-43CC-BF66-A3904483A9E4}" type="pres">
      <dgm:prSet presAssocID="{3BFECD38-3B24-4380-8601-448FD5E02428}" presName="Name13" presStyleLbl="parChTrans1D2" presStyleIdx="6" presStyleCnt="9"/>
      <dgm:spPr/>
    </dgm:pt>
    <dgm:pt modelId="{7EADE6C3-57AE-4D01-9987-068C7A3EC1AF}" type="pres">
      <dgm:prSet presAssocID="{A0CA1238-B118-4150-95B8-1C8FA8695B05}" presName="childText" presStyleLbl="bgAcc1" presStyleIdx="6" presStyleCnt="9" custScaleX="199375">
        <dgm:presLayoutVars>
          <dgm:bulletEnabled val="1"/>
        </dgm:presLayoutVars>
      </dgm:prSet>
      <dgm:spPr/>
    </dgm:pt>
    <dgm:pt modelId="{B0C12EC8-CE1E-4835-ADF3-C4BCE95B8557}" type="pres">
      <dgm:prSet presAssocID="{13682C46-36A7-412D-9E36-23E45EF1FA8B}" presName="Name13" presStyleLbl="parChTrans1D2" presStyleIdx="7" presStyleCnt="9"/>
      <dgm:spPr/>
    </dgm:pt>
    <dgm:pt modelId="{B85ABB2F-A3D3-421E-BAA8-D3421B64DBEA}" type="pres">
      <dgm:prSet presAssocID="{A6FCE3BF-C939-4D20-A0E6-570AE3579F9B}" presName="childText" presStyleLbl="bgAcc1" presStyleIdx="7" presStyleCnt="9" custScaleX="201021">
        <dgm:presLayoutVars>
          <dgm:bulletEnabled val="1"/>
        </dgm:presLayoutVars>
      </dgm:prSet>
      <dgm:spPr/>
    </dgm:pt>
    <dgm:pt modelId="{3A465475-3E79-4B74-9B2C-6189B691CA40}" type="pres">
      <dgm:prSet presAssocID="{C126B780-F43B-40F1-ABE8-2DDD1A249F3F}" presName="Name13" presStyleLbl="parChTrans1D2" presStyleIdx="8" presStyleCnt="9"/>
      <dgm:spPr/>
    </dgm:pt>
    <dgm:pt modelId="{14703A85-3BD1-4A44-8158-477DE5877E31}" type="pres">
      <dgm:prSet presAssocID="{0686E7B7-E547-4958-AE9A-09DAEEBC7371}" presName="childText" presStyleLbl="bgAcc1" presStyleIdx="8" presStyleCnt="9" custScaleX="199402" custLinFactNeighborX="-1466">
        <dgm:presLayoutVars>
          <dgm:bulletEnabled val="1"/>
        </dgm:presLayoutVars>
      </dgm:prSet>
      <dgm:spPr/>
    </dgm:pt>
  </dgm:ptLst>
  <dgm:cxnLst>
    <dgm:cxn modelId="{31141B09-2DF4-46CB-A91F-2571CB5B325A}" type="presOf" srcId="{CF0C1C0A-5654-4DE3-AA84-5492D80C9DD4}" destId="{295AC3C2-14A2-4BF5-B0BA-D98564A67830}" srcOrd="0" destOrd="0" presId="urn:microsoft.com/office/officeart/2005/8/layout/hierarchy3"/>
    <dgm:cxn modelId="{5371690B-0EBD-43FA-B5CA-D375D7A54897}" type="presOf" srcId="{2BB8513D-2EFF-4BB4-AD98-4E86523DB2F1}" destId="{950A611C-72F8-44F4-B7CC-E239A5544702}" srcOrd="0" destOrd="0" presId="urn:microsoft.com/office/officeart/2005/8/layout/hierarchy3"/>
    <dgm:cxn modelId="{5E2ABD0C-0947-4FF8-AAD5-80B95292D253}" srcId="{4DECA52C-E7B8-4EAB-9CAD-E01042339130}" destId="{A6FCE3BF-C939-4D20-A0E6-570AE3579F9B}" srcOrd="1" destOrd="0" parTransId="{13682C46-36A7-412D-9E36-23E45EF1FA8B}" sibTransId="{97ED2DD3-DC9E-4932-88C0-15793F1E5814}"/>
    <dgm:cxn modelId="{197BB011-8CEC-446F-82B2-9870666A3E55}" srcId="{423AE0CF-95A6-4AB2-9B34-7416F8B63B9F}" destId="{B89C9D10-A4F7-4602-A5D5-0CA0B0380435}" srcOrd="1" destOrd="0" parTransId="{CD1D723A-8BAC-4B2A-9A57-CA72CF5B0617}" sibTransId="{D888E7A5-1C0E-4EF3-B1E2-A20CCC567396}"/>
    <dgm:cxn modelId="{9A3E9315-A3C4-4CF8-9E98-34E10EE01EE0}" srcId="{4652D7A3-D5B5-4061-A42A-F46544BD1685}" destId="{CF0C1C0A-5654-4DE3-AA84-5492D80C9DD4}" srcOrd="1" destOrd="0" parTransId="{AC75681E-8FE0-4CE4-B247-94A421971AB3}" sibTransId="{C63E82AB-C638-4400-8D67-2AF891A977CF}"/>
    <dgm:cxn modelId="{19E2771A-120A-4324-8C36-1053C3124852}" type="presOf" srcId="{4652D7A3-D5B5-4061-A42A-F46544BD1685}" destId="{81642336-A9C5-4164-89A3-DA80A6505BE6}" srcOrd="0" destOrd="0" presId="urn:microsoft.com/office/officeart/2005/8/layout/hierarchy3"/>
    <dgm:cxn modelId="{AB0A2E1B-B925-4C5D-8AE1-5B383B8E9A57}" type="presOf" srcId="{CF0C1C0A-5654-4DE3-AA84-5492D80C9DD4}" destId="{18C7FF1E-485A-4FC7-A9ED-C71D14F5B740}" srcOrd="1" destOrd="0" presId="urn:microsoft.com/office/officeart/2005/8/layout/hierarchy3"/>
    <dgm:cxn modelId="{7ADDE61B-C84F-4F07-9071-B4365F33C194}" type="presOf" srcId="{4DECA52C-E7B8-4EAB-9CAD-E01042339130}" destId="{7FAB0EED-095E-4BB0-8D91-CE80FCFAFC61}" srcOrd="0" destOrd="0" presId="urn:microsoft.com/office/officeart/2005/8/layout/hierarchy3"/>
    <dgm:cxn modelId="{C77E9E1C-6A74-4BC9-97E5-4FD2E9BDEF0A}" type="presOf" srcId="{23AD5C27-8AED-4672-9CBF-10FD9E5BBC09}" destId="{3F95F4C5-5E40-4CA4-9C7A-CD3F2A61B233}" srcOrd="0" destOrd="0" presId="urn:microsoft.com/office/officeart/2005/8/layout/hierarchy3"/>
    <dgm:cxn modelId="{2AFBA734-F8EB-4F1C-9775-4837EB015875}" type="presOf" srcId="{A5F01DAE-7A4F-4826-833D-D471F9A279DD}" destId="{1BB021D9-870D-4FB4-A857-5686E5E49C11}" srcOrd="0" destOrd="0" presId="urn:microsoft.com/office/officeart/2005/8/layout/hierarchy3"/>
    <dgm:cxn modelId="{2D834E3A-BC3D-44A9-B1F8-ECE0E2124EC6}" type="presOf" srcId="{BA748F28-6441-4715-8124-E389BF6C1990}" destId="{4C5BEF8F-DA93-4CF2-A302-A7ED09FA509E}" srcOrd="0" destOrd="0" presId="urn:microsoft.com/office/officeart/2005/8/layout/hierarchy3"/>
    <dgm:cxn modelId="{C872EE5D-7150-4007-95BD-3917E6D329F4}" srcId="{423AE0CF-95A6-4AB2-9B34-7416F8B63B9F}" destId="{23AD5C27-8AED-4672-9CBF-10FD9E5BBC09}" srcOrd="0" destOrd="0" parTransId="{A3C5AE07-8BBE-46FF-AC12-17BFCEE0169B}" sibTransId="{F6DD0CCF-8984-4391-8E6D-64EC4A5686F8}"/>
    <dgm:cxn modelId="{4F586F5F-BF7A-42A1-B76C-E1D8494E3C81}" type="presOf" srcId="{6F90DF39-3402-404C-BCF5-4368B3C15310}" destId="{E21E98EA-9903-4356-88A8-D20D28C0CD9D}" srcOrd="0" destOrd="0" presId="urn:microsoft.com/office/officeart/2005/8/layout/hierarchy3"/>
    <dgm:cxn modelId="{4E8CB041-E824-43D5-A9F4-C2A6CCA842FE}" srcId="{CF0C1C0A-5654-4DE3-AA84-5492D80C9DD4}" destId="{6F90DF39-3402-404C-BCF5-4368B3C15310}" srcOrd="1" destOrd="0" parTransId="{FC848AC5-B366-49A7-8C31-BE56F0368041}" sibTransId="{7DE8ED81-9AE9-4F3A-8577-9D824915DE49}"/>
    <dgm:cxn modelId="{F1DF7862-27C1-4649-89B0-F86BF02E58B1}" type="presOf" srcId="{CD1D723A-8BAC-4B2A-9A57-CA72CF5B0617}" destId="{48EE5099-0CF0-4678-9353-D52DDAC287C5}" srcOrd="0" destOrd="0" presId="urn:microsoft.com/office/officeart/2005/8/layout/hierarchy3"/>
    <dgm:cxn modelId="{E910E366-4518-4FD0-A21A-A9A6B13DC499}" type="presOf" srcId="{A6FCE3BF-C939-4D20-A0E6-570AE3579F9B}" destId="{B85ABB2F-A3D3-421E-BAA8-D3421B64DBEA}" srcOrd="0" destOrd="0" presId="urn:microsoft.com/office/officeart/2005/8/layout/hierarchy3"/>
    <dgm:cxn modelId="{6F85BE6F-DD2F-41C5-B682-1FFAA12C1E4E}" type="presOf" srcId="{FC848AC5-B366-49A7-8C31-BE56F0368041}" destId="{64D25A19-5E58-4E45-B37A-63C9C3703BBF}" srcOrd="0" destOrd="0" presId="urn:microsoft.com/office/officeart/2005/8/layout/hierarchy3"/>
    <dgm:cxn modelId="{D6DEC571-BE60-455C-8D69-91514C836595}" type="presOf" srcId="{F9F90413-AFC7-4AA5-B1B4-77658703DD4E}" destId="{12FB7875-C543-48A8-B780-90DC3F521CA7}" srcOrd="0" destOrd="0" presId="urn:microsoft.com/office/officeart/2005/8/layout/hierarchy3"/>
    <dgm:cxn modelId="{0C785E54-970C-42CC-96E3-6AACF3952E3B}" type="presOf" srcId="{4DECA52C-E7B8-4EAB-9CAD-E01042339130}" destId="{32A17AD6-CCCC-4764-ADAE-34C166D8413D}" srcOrd="1" destOrd="0" presId="urn:microsoft.com/office/officeart/2005/8/layout/hierarchy3"/>
    <dgm:cxn modelId="{5C1D1475-1528-4D03-92E2-02B8A0682DA8}" type="presOf" srcId="{0686E7B7-E547-4958-AE9A-09DAEEBC7371}" destId="{14703A85-3BD1-4A44-8158-477DE5877E31}" srcOrd="0" destOrd="0" presId="urn:microsoft.com/office/officeart/2005/8/layout/hierarchy3"/>
    <dgm:cxn modelId="{17515F7B-B3DF-4C96-92C2-53D2671C1E46}" srcId="{423AE0CF-95A6-4AB2-9B34-7416F8B63B9F}" destId="{AB2547C8-54E0-4354-A931-1EAEFA528985}" srcOrd="2" destOrd="0" parTransId="{BA748F28-6441-4715-8124-E389BF6C1990}" sibTransId="{818803BE-6064-4542-97DE-4E4E5074DB6F}"/>
    <dgm:cxn modelId="{14181E7E-808A-4CE2-80EE-9F53063BE880}" type="presOf" srcId="{423AE0CF-95A6-4AB2-9B34-7416F8B63B9F}" destId="{A5422905-AD99-46CB-AF97-0248BFB2671E}" srcOrd="1" destOrd="0" presId="urn:microsoft.com/office/officeart/2005/8/layout/hierarchy3"/>
    <dgm:cxn modelId="{FEC23B8B-4801-406A-8B1A-269A10D7DE17}" type="presOf" srcId="{A0CA1238-B118-4150-95B8-1C8FA8695B05}" destId="{7EADE6C3-57AE-4D01-9987-068C7A3EC1AF}" srcOrd="0" destOrd="0" presId="urn:microsoft.com/office/officeart/2005/8/layout/hierarchy3"/>
    <dgm:cxn modelId="{2C0C8F8E-4832-4B7B-81FC-B162838283DA}" srcId="{CF0C1C0A-5654-4DE3-AA84-5492D80C9DD4}" destId="{F9F90413-AFC7-4AA5-B1B4-77658703DD4E}" srcOrd="0" destOrd="0" parTransId="{2BB8513D-2EFF-4BB4-AD98-4E86523DB2F1}" sibTransId="{9DD9B714-806B-47C0-B2FD-738F576A5CD8}"/>
    <dgm:cxn modelId="{627FCA95-1C3A-45A4-B13E-3A040A097A33}" srcId="{4DECA52C-E7B8-4EAB-9CAD-E01042339130}" destId="{0686E7B7-E547-4958-AE9A-09DAEEBC7371}" srcOrd="2" destOrd="0" parTransId="{C126B780-F43B-40F1-ABE8-2DDD1A249F3F}" sibTransId="{F5B4D789-52A5-424D-8FB9-1EB1EE94DC6E}"/>
    <dgm:cxn modelId="{3AD236A0-78B0-4204-ACDD-2513E87CA1D0}" srcId="{4DECA52C-E7B8-4EAB-9CAD-E01042339130}" destId="{A0CA1238-B118-4150-95B8-1C8FA8695B05}" srcOrd="0" destOrd="0" parTransId="{3BFECD38-3B24-4380-8601-448FD5E02428}" sibTransId="{0F9740C4-5CA3-48D8-8172-B0229472D47B}"/>
    <dgm:cxn modelId="{9F5072A5-49A5-47F0-A189-66B3E75FFAE9}" type="presOf" srcId="{AB2547C8-54E0-4354-A931-1EAEFA528985}" destId="{DFBC286E-A3E1-44AB-9AE8-360EAFF0DAA4}" srcOrd="0" destOrd="0" presId="urn:microsoft.com/office/officeart/2005/8/layout/hierarchy3"/>
    <dgm:cxn modelId="{81E7BBAB-BC4C-4104-B0E8-C528DDCA359C}" type="presOf" srcId="{3BFECD38-3B24-4380-8601-448FD5E02428}" destId="{8CFCD433-E0F8-43CC-BF66-A3904483A9E4}" srcOrd="0" destOrd="0" presId="urn:microsoft.com/office/officeart/2005/8/layout/hierarchy3"/>
    <dgm:cxn modelId="{67F220AD-1AF4-4EA0-8914-59B7C06BC42D}" srcId="{4652D7A3-D5B5-4061-A42A-F46544BD1685}" destId="{4DECA52C-E7B8-4EAB-9CAD-E01042339130}" srcOrd="2" destOrd="0" parTransId="{47D12E2C-020A-4BAD-9B0D-1CDBDDA10444}" sibTransId="{AF9C55E9-7535-47D6-86DD-D765BE6C7550}"/>
    <dgm:cxn modelId="{787B39BC-AB48-4D63-AE7E-012951196F49}" srcId="{4652D7A3-D5B5-4061-A42A-F46544BD1685}" destId="{423AE0CF-95A6-4AB2-9B34-7416F8B63B9F}" srcOrd="0" destOrd="0" parTransId="{FA1760AE-50B4-43F7-96C7-924814E7AB62}" sibTransId="{9ECBE284-99D4-4A23-8357-0B10BC90C96F}"/>
    <dgm:cxn modelId="{121AE2C3-BB2B-4F16-A4EC-D45A1ACEE43F}" type="presOf" srcId="{13682C46-36A7-412D-9E36-23E45EF1FA8B}" destId="{B0C12EC8-CE1E-4835-ADF3-C4BCE95B8557}" srcOrd="0" destOrd="0" presId="urn:microsoft.com/office/officeart/2005/8/layout/hierarchy3"/>
    <dgm:cxn modelId="{EB381CCE-B4F2-4D5D-AC44-4991E90CCD02}" type="presOf" srcId="{423AE0CF-95A6-4AB2-9B34-7416F8B63B9F}" destId="{7CC4B130-945D-42FA-802B-849CF8E590BC}" srcOrd="0" destOrd="0" presId="urn:microsoft.com/office/officeart/2005/8/layout/hierarchy3"/>
    <dgm:cxn modelId="{8AC51CE5-6D0E-48A9-A6DE-0FB9FD6EACCA}" type="presOf" srcId="{B89C9D10-A4F7-4602-A5D5-0CA0B0380435}" destId="{87D9F3C0-B50E-4092-8412-F0F583F77AEF}" srcOrd="0" destOrd="0" presId="urn:microsoft.com/office/officeart/2005/8/layout/hierarchy3"/>
    <dgm:cxn modelId="{80AA50E6-B01A-4992-B203-6AB7B9DC6FCE}" srcId="{CF0C1C0A-5654-4DE3-AA84-5492D80C9DD4}" destId="{A5F01DAE-7A4F-4826-833D-D471F9A279DD}" srcOrd="2" destOrd="0" parTransId="{836DC593-6F61-4478-B3DC-C0D5905ED8D8}" sibTransId="{6DBBAAAC-8F33-4AC2-9DE2-D88946A32705}"/>
    <dgm:cxn modelId="{662831F1-8A6F-4CAD-B463-AC36BBC9A74B}" type="presOf" srcId="{C126B780-F43B-40F1-ABE8-2DDD1A249F3F}" destId="{3A465475-3E79-4B74-9B2C-6189B691CA40}" srcOrd="0" destOrd="0" presId="urn:microsoft.com/office/officeart/2005/8/layout/hierarchy3"/>
    <dgm:cxn modelId="{83E499F8-D3E8-453A-AEE7-561ED195645D}" type="presOf" srcId="{A3C5AE07-8BBE-46FF-AC12-17BFCEE0169B}" destId="{190610CD-B059-4916-8328-DAF324AB24E5}" srcOrd="0" destOrd="0" presId="urn:microsoft.com/office/officeart/2005/8/layout/hierarchy3"/>
    <dgm:cxn modelId="{F0BB25FF-FD02-4C08-B12E-651D30D9402C}" type="presOf" srcId="{836DC593-6F61-4478-B3DC-C0D5905ED8D8}" destId="{2027AE95-BDC2-428A-ACE5-8768CCB53305}" srcOrd="0" destOrd="0" presId="urn:microsoft.com/office/officeart/2005/8/layout/hierarchy3"/>
    <dgm:cxn modelId="{C2C3E215-0A02-447D-89F5-888961B9947D}" type="presParOf" srcId="{81642336-A9C5-4164-89A3-DA80A6505BE6}" destId="{CD1E10C7-4DEE-484B-911A-7E27829B9B7A}" srcOrd="0" destOrd="0" presId="urn:microsoft.com/office/officeart/2005/8/layout/hierarchy3"/>
    <dgm:cxn modelId="{4FCB3F1E-EC5A-49D3-82A7-EE2C7DCFDF75}" type="presParOf" srcId="{CD1E10C7-4DEE-484B-911A-7E27829B9B7A}" destId="{4EC4C94A-5F7D-4785-9B81-F6F30ADF7E48}" srcOrd="0" destOrd="0" presId="urn:microsoft.com/office/officeart/2005/8/layout/hierarchy3"/>
    <dgm:cxn modelId="{5754553A-A094-46DA-8077-A8763D75CBD4}" type="presParOf" srcId="{4EC4C94A-5F7D-4785-9B81-F6F30ADF7E48}" destId="{7CC4B130-945D-42FA-802B-849CF8E590BC}" srcOrd="0" destOrd="0" presId="urn:microsoft.com/office/officeart/2005/8/layout/hierarchy3"/>
    <dgm:cxn modelId="{9DA0183C-AAB8-43D6-BCB1-5A143BF9E99B}" type="presParOf" srcId="{4EC4C94A-5F7D-4785-9B81-F6F30ADF7E48}" destId="{A5422905-AD99-46CB-AF97-0248BFB2671E}" srcOrd="1" destOrd="0" presId="urn:microsoft.com/office/officeart/2005/8/layout/hierarchy3"/>
    <dgm:cxn modelId="{CFCAC06F-633A-4437-BC9F-FCC54B6A7DF1}" type="presParOf" srcId="{CD1E10C7-4DEE-484B-911A-7E27829B9B7A}" destId="{8802413A-938C-4670-B19C-C66BC8E64FFD}" srcOrd="1" destOrd="0" presId="urn:microsoft.com/office/officeart/2005/8/layout/hierarchy3"/>
    <dgm:cxn modelId="{93C7069A-558F-44A7-8FD9-79E32986B292}" type="presParOf" srcId="{8802413A-938C-4670-B19C-C66BC8E64FFD}" destId="{190610CD-B059-4916-8328-DAF324AB24E5}" srcOrd="0" destOrd="0" presId="urn:microsoft.com/office/officeart/2005/8/layout/hierarchy3"/>
    <dgm:cxn modelId="{756370A5-745A-4B9C-9B8D-8D51E032AF78}" type="presParOf" srcId="{8802413A-938C-4670-B19C-C66BC8E64FFD}" destId="{3F95F4C5-5E40-4CA4-9C7A-CD3F2A61B233}" srcOrd="1" destOrd="0" presId="urn:microsoft.com/office/officeart/2005/8/layout/hierarchy3"/>
    <dgm:cxn modelId="{8EC2AF4D-B47E-4E97-AB03-4245BEDB4FB9}" type="presParOf" srcId="{8802413A-938C-4670-B19C-C66BC8E64FFD}" destId="{48EE5099-0CF0-4678-9353-D52DDAC287C5}" srcOrd="2" destOrd="0" presId="urn:microsoft.com/office/officeart/2005/8/layout/hierarchy3"/>
    <dgm:cxn modelId="{BBAE3AD6-B522-465D-845A-AB69193C95A4}" type="presParOf" srcId="{8802413A-938C-4670-B19C-C66BC8E64FFD}" destId="{87D9F3C0-B50E-4092-8412-F0F583F77AEF}" srcOrd="3" destOrd="0" presId="urn:microsoft.com/office/officeart/2005/8/layout/hierarchy3"/>
    <dgm:cxn modelId="{B92146F6-6AE2-43B1-859A-F2706665D873}" type="presParOf" srcId="{8802413A-938C-4670-B19C-C66BC8E64FFD}" destId="{4C5BEF8F-DA93-4CF2-A302-A7ED09FA509E}" srcOrd="4" destOrd="0" presId="urn:microsoft.com/office/officeart/2005/8/layout/hierarchy3"/>
    <dgm:cxn modelId="{5B7BA55C-DABD-4D72-BAC4-D10447CC0E82}" type="presParOf" srcId="{8802413A-938C-4670-B19C-C66BC8E64FFD}" destId="{DFBC286E-A3E1-44AB-9AE8-360EAFF0DAA4}" srcOrd="5" destOrd="0" presId="urn:microsoft.com/office/officeart/2005/8/layout/hierarchy3"/>
    <dgm:cxn modelId="{5286BE09-B7DC-4266-8B05-3E6E2928C9F5}" type="presParOf" srcId="{81642336-A9C5-4164-89A3-DA80A6505BE6}" destId="{B9F664DF-51D0-4184-8DB5-D5C640814C93}" srcOrd="1" destOrd="0" presId="urn:microsoft.com/office/officeart/2005/8/layout/hierarchy3"/>
    <dgm:cxn modelId="{5B427644-1E5F-46BE-A163-6962F6D9579C}" type="presParOf" srcId="{B9F664DF-51D0-4184-8DB5-D5C640814C93}" destId="{E466D2A7-5075-44B6-BF8E-ACB53E4CBB9B}" srcOrd="0" destOrd="0" presId="urn:microsoft.com/office/officeart/2005/8/layout/hierarchy3"/>
    <dgm:cxn modelId="{B4FF6A7F-7BCB-4323-9D87-92A544148EEF}" type="presParOf" srcId="{E466D2A7-5075-44B6-BF8E-ACB53E4CBB9B}" destId="{295AC3C2-14A2-4BF5-B0BA-D98564A67830}" srcOrd="0" destOrd="0" presId="urn:microsoft.com/office/officeart/2005/8/layout/hierarchy3"/>
    <dgm:cxn modelId="{BE770A9B-B95A-4FB2-8C05-7A117D730DC4}" type="presParOf" srcId="{E466D2A7-5075-44B6-BF8E-ACB53E4CBB9B}" destId="{18C7FF1E-485A-4FC7-A9ED-C71D14F5B740}" srcOrd="1" destOrd="0" presId="urn:microsoft.com/office/officeart/2005/8/layout/hierarchy3"/>
    <dgm:cxn modelId="{32E4ED08-0358-4993-9662-D5701EFDAF38}" type="presParOf" srcId="{B9F664DF-51D0-4184-8DB5-D5C640814C93}" destId="{26B6A74C-5371-4438-BE0C-28E399EA6CC6}" srcOrd="1" destOrd="0" presId="urn:microsoft.com/office/officeart/2005/8/layout/hierarchy3"/>
    <dgm:cxn modelId="{589662B4-8054-4D48-856A-63EA32ED40C8}" type="presParOf" srcId="{26B6A74C-5371-4438-BE0C-28E399EA6CC6}" destId="{950A611C-72F8-44F4-B7CC-E239A5544702}" srcOrd="0" destOrd="0" presId="urn:microsoft.com/office/officeart/2005/8/layout/hierarchy3"/>
    <dgm:cxn modelId="{77B421D3-6A50-4401-8CB4-6B62F33AA9E6}" type="presParOf" srcId="{26B6A74C-5371-4438-BE0C-28E399EA6CC6}" destId="{12FB7875-C543-48A8-B780-90DC3F521CA7}" srcOrd="1" destOrd="0" presId="urn:microsoft.com/office/officeart/2005/8/layout/hierarchy3"/>
    <dgm:cxn modelId="{191B5E99-92DF-4E9E-B7DD-8BBF80978BE6}" type="presParOf" srcId="{26B6A74C-5371-4438-BE0C-28E399EA6CC6}" destId="{64D25A19-5E58-4E45-B37A-63C9C3703BBF}" srcOrd="2" destOrd="0" presId="urn:microsoft.com/office/officeart/2005/8/layout/hierarchy3"/>
    <dgm:cxn modelId="{D7E6543F-57E4-4541-A9C8-E9077C20EC0B}" type="presParOf" srcId="{26B6A74C-5371-4438-BE0C-28E399EA6CC6}" destId="{E21E98EA-9903-4356-88A8-D20D28C0CD9D}" srcOrd="3" destOrd="0" presId="urn:microsoft.com/office/officeart/2005/8/layout/hierarchy3"/>
    <dgm:cxn modelId="{F969BD19-A939-4F2D-ACE5-630A3E9A5CF3}" type="presParOf" srcId="{26B6A74C-5371-4438-BE0C-28E399EA6CC6}" destId="{2027AE95-BDC2-428A-ACE5-8768CCB53305}" srcOrd="4" destOrd="0" presId="urn:microsoft.com/office/officeart/2005/8/layout/hierarchy3"/>
    <dgm:cxn modelId="{094AFA0F-A4ED-4702-8962-FEC61F5BA86E}" type="presParOf" srcId="{26B6A74C-5371-4438-BE0C-28E399EA6CC6}" destId="{1BB021D9-870D-4FB4-A857-5686E5E49C11}" srcOrd="5" destOrd="0" presId="urn:microsoft.com/office/officeart/2005/8/layout/hierarchy3"/>
    <dgm:cxn modelId="{6B385929-33CC-45AE-8594-0D948B14A851}" type="presParOf" srcId="{81642336-A9C5-4164-89A3-DA80A6505BE6}" destId="{0CD2C923-0FC8-40CC-9D95-B30D2176E6EE}" srcOrd="2" destOrd="0" presId="urn:microsoft.com/office/officeart/2005/8/layout/hierarchy3"/>
    <dgm:cxn modelId="{4B6887EC-F1FB-4A00-A3BA-E23F6CF115A0}" type="presParOf" srcId="{0CD2C923-0FC8-40CC-9D95-B30D2176E6EE}" destId="{27783CA7-AED4-4D56-A7AC-6B78D69542DE}" srcOrd="0" destOrd="0" presId="urn:microsoft.com/office/officeart/2005/8/layout/hierarchy3"/>
    <dgm:cxn modelId="{B8F486EB-B108-4AC0-A96C-377DBE3493EA}" type="presParOf" srcId="{27783CA7-AED4-4D56-A7AC-6B78D69542DE}" destId="{7FAB0EED-095E-4BB0-8D91-CE80FCFAFC61}" srcOrd="0" destOrd="0" presId="urn:microsoft.com/office/officeart/2005/8/layout/hierarchy3"/>
    <dgm:cxn modelId="{43AE1A42-557B-440C-8415-CFE242290FA2}" type="presParOf" srcId="{27783CA7-AED4-4D56-A7AC-6B78D69542DE}" destId="{32A17AD6-CCCC-4764-ADAE-34C166D8413D}" srcOrd="1" destOrd="0" presId="urn:microsoft.com/office/officeart/2005/8/layout/hierarchy3"/>
    <dgm:cxn modelId="{09FF8446-B505-4AC1-BADA-BEF541B757E0}" type="presParOf" srcId="{0CD2C923-0FC8-40CC-9D95-B30D2176E6EE}" destId="{157C1065-C155-4984-AD98-2BCF497CA495}" srcOrd="1" destOrd="0" presId="urn:microsoft.com/office/officeart/2005/8/layout/hierarchy3"/>
    <dgm:cxn modelId="{8D47FFEA-6FC7-471A-BC9C-E233DBE617AF}" type="presParOf" srcId="{157C1065-C155-4984-AD98-2BCF497CA495}" destId="{8CFCD433-E0F8-43CC-BF66-A3904483A9E4}" srcOrd="0" destOrd="0" presId="urn:microsoft.com/office/officeart/2005/8/layout/hierarchy3"/>
    <dgm:cxn modelId="{121B95D2-E9FE-4ADF-AB4E-B414005A0344}" type="presParOf" srcId="{157C1065-C155-4984-AD98-2BCF497CA495}" destId="{7EADE6C3-57AE-4D01-9987-068C7A3EC1AF}" srcOrd="1" destOrd="0" presId="urn:microsoft.com/office/officeart/2005/8/layout/hierarchy3"/>
    <dgm:cxn modelId="{2F6855FC-A059-444C-9A1C-0E6AF6AD64EE}" type="presParOf" srcId="{157C1065-C155-4984-AD98-2BCF497CA495}" destId="{B0C12EC8-CE1E-4835-ADF3-C4BCE95B8557}" srcOrd="2" destOrd="0" presId="urn:microsoft.com/office/officeart/2005/8/layout/hierarchy3"/>
    <dgm:cxn modelId="{C34B9E20-DBEC-44E7-8CB4-1BB9BAE0331D}" type="presParOf" srcId="{157C1065-C155-4984-AD98-2BCF497CA495}" destId="{B85ABB2F-A3D3-421E-BAA8-D3421B64DBEA}" srcOrd="3" destOrd="0" presId="urn:microsoft.com/office/officeart/2005/8/layout/hierarchy3"/>
    <dgm:cxn modelId="{380443D8-24BB-48B6-A99C-F73D888EF3BC}" type="presParOf" srcId="{157C1065-C155-4984-AD98-2BCF497CA495}" destId="{3A465475-3E79-4B74-9B2C-6189B691CA40}" srcOrd="4" destOrd="0" presId="urn:microsoft.com/office/officeart/2005/8/layout/hierarchy3"/>
    <dgm:cxn modelId="{8AC1879E-B2A4-441C-AE7C-BF6110DEAE73}" type="presParOf" srcId="{157C1065-C155-4984-AD98-2BCF497CA495}" destId="{14703A85-3BD1-4A44-8158-477DE5877E31}" srcOrd="5" destOrd="0" presId="urn:microsoft.com/office/officeart/2005/8/layout/hierarchy3"/>
  </dgm:cxnLst>
  <dgm:bg>
    <a:effectLst>
      <a:outerShdw blurRad="50800" dist="38100" dir="2700000" algn="tl" rotWithShape="0">
        <a:prstClr val="black">
          <a:alpha val="40000"/>
        </a:prstClr>
      </a:outerShdw>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26583-BDA7-4F48-A517-B2023C4FD0BA}">
      <dsp:nvSpPr>
        <dsp:cNvPr id="0" name=""/>
        <dsp:cNvSpPr/>
      </dsp:nvSpPr>
      <dsp:spPr>
        <a:xfrm>
          <a:off x="3300322" y="599178"/>
          <a:ext cx="807193" cy="254336"/>
        </a:xfrm>
        <a:custGeom>
          <a:avLst/>
          <a:gdLst/>
          <a:ahLst/>
          <a:cxnLst/>
          <a:rect l="0" t="0" r="0" b="0"/>
          <a:pathLst>
            <a:path>
              <a:moveTo>
                <a:pt x="0" y="0"/>
              </a:moveTo>
              <a:lnTo>
                <a:pt x="0" y="169147"/>
              </a:lnTo>
              <a:lnTo>
                <a:pt x="807193" y="169147"/>
              </a:lnTo>
              <a:lnTo>
                <a:pt x="807193" y="254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4F40CD-FD22-4026-87F6-EDBA31AA58B5}">
      <dsp:nvSpPr>
        <dsp:cNvPr id="0" name=""/>
        <dsp:cNvSpPr/>
      </dsp:nvSpPr>
      <dsp:spPr>
        <a:xfrm>
          <a:off x="4072020" y="3117912"/>
          <a:ext cx="91440" cy="283603"/>
        </a:xfrm>
        <a:custGeom>
          <a:avLst/>
          <a:gdLst/>
          <a:ahLst/>
          <a:cxnLst/>
          <a:rect l="0" t="0" r="0" b="0"/>
          <a:pathLst>
            <a:path>
              <a:moveTo>
                <a:pt x="45720" y="0"/>
              </a:moveTo>
              <a:lnTo>
                <a:pt x="45720" y="28360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DFCAC2-2CD2-4C51-8EE1-6E07315CADCE}">
      <dsp:nvSpPr>
        <dsp:cNvPr id="0" name=""/>
        <dsp:cNvSpPr/>
      </dsp:nvSpPr>
      <dsp:spPr>
        <a:xfrm>
          <a:off x="2392719" y="2278057"/>
          <a:ext cx="1725020" cy="255918"/>
        </a:xfrm>
        <a:custGeom>
          <a:avLst/>
          <a:gdLst/>
          <a:ahLst/>
          <a:cxnLst/>
          <a:rect l="0" t="0" r="0" b="0"/>
          <a:pathLst>
            <a:path>
              <a:moveTo>
                <a:pt x="0" y="0"/>
              </a:moveTo>
              <a:lnTo>
                <a:pt x="0" y="170729"/>
              </a:lnTo>
              <a:lnTo>
                <a:pt x="1725020" y="170729"/>
              </a:lnTo>
              <a:lnTo>
                <a:pt x="1725020" y="2559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7FE56-379F-4834-9B10-7331D139234A}">
      <dsp:nvSpPr>
        <dsp:cNvPr id="0" name=""/>
        <dsp:cNvSpPr/>
      </dsp:nvSpPr>
      <dsp:spPr>
        <a:xfrm>
          <a:off x="2346999" y="2278057"/>
          <a:ext cx="91440" cy="270785"/>
        </a:xfrm>
        <a:custGeom>
          <a:avLst/>
          <a:gdLst/>
          <a:ahLst/>
          <a:cxnLst/>
          <a:rect l="0" t="0" r="0" b="0"/>
          <a:pathLst>
            <a:path>
              <a:moveTo>
                <a:pt x="45720" y="0"/>
              </a:moveTo>
              <a:lnTo>
                <a:pt x="45720" y="185596"/>
              </a:lnTo>
              <a:lnTo>
                <a:pt x="45728" y="185596"/>
              </a:lnTo>
              <a:lnTo>
                <a:pt x="45728" y="27078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045702-6D9F-4CD7-AD6C-16DD047A45B8}">
      <dsp:nvSpPr>
        <dsp:cNvPr id="0" name=""/>
        <dsp:cNvSpPr/>
      </dsp:nvSpPr>
      <dsp:spPr>
        <a:xfrm>
          <a:off x="2346999" y="1437449"/>
          <a:ext cx="91440" cy="256671"/>
        </a:xfrm>
        <a:custGeom>
          <a:avLst/>
          <a:gdLst/>
          <a:ahLst/>
          <a:cxnLst/>
          <a:rect l="0" t="0" r="0" b="0"/>
          <a:pathLst>
            <a:path>
              <a:moveTo>
                <a:pt x="45720" y="0"/>
              </a:moveTo>
              <a:lnTo>
                <a:pt x="45720" y="2566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1CACAE-B4CE-4E5F-9C74-F516E9889CAF}">
      <dsp:nvSpPr>
        <dsp:cNvPr id="0" name=""/>
        <dsp:cNvSpPr/>
      </dsp:nvSpPr>
      <dsp:spPr>
        <a:xfrm>
          <a:off x="2392719" y="599178"/>
          <a:ext cx="907602" cy="254336"/>
        </a:xfrm>
        <a:custGeom>
          <a:avLst/>
          <a:gdLst/>
          <a:ahLst/>
          <a:cxnLst/>
          <a:rect l="0" t="0" r="0" b="0"/>
          <a:pathLst>
            <a:path>
              <a:moveTo>
                <a:pt x="907602" y="0"/>
              </a:moveTo>
              <a:lnTo>
                <a:pt x="907602" y="169147"/>
              </a:lnTo>
              <a:lnTo>
                <a:pt x="0" y="169147"/>
              </a:lnTo>
              <a:lnTo>
                <a:pt x="0" y="2543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6A6B1F-62D6-4D98-ABDD-93AD4543020D}">
      <dsp:nvSpPr>
        <dsp:cNvPr id="0" name=""/>
        <dsp:cNvSpPr/>
      </dsp:nvSpPr>
      <dsp:spPr>
        <a:xfrm>
          <a:off x="2840530" y="15242"/>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A32394-A84A-46EB-8276-ADA89C1F7BE3}">
      <dsp:nvSpPr>
        <dsp:cNvPr id="0" name=""/>
        <dsp:cNvSpPr/>
      </dsp:nvSpPr>
      <dsp:spPr>
        <a:xfrm>
          <a:off x="2942706" y="112309"/>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1,12,650</a:t>
          </a:r>
          <a:endParaRPr lang="en-IN" sz="1100" kern="1200" dirty="0"/>
        </a:p>
      </dsp:txBody>
      <dsp:txXfrm>
        <a:off x="2959809" y="129412"/>
        <a:ext cx="885377" cy="549729"/>
      </dsp:txXfrm>
    </dsp:sp>
    <dsp:sp modelId="{A575EAC5-1C54-4C52-B6DC-B1B563A9C52D}">
      <dsp:nvSpPr>
        <dsp:cNvPr id="0" name=""/>
        <dsp:cNvSpPr/>
      </dsp:nvSpPr>
      <dsp:spPr>
        <a:xfrm>
          <a:off x="1932928" y="853514"/>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43A692-A0D5-4A39-978B-32AFEC3B8EAA}">
      <dsp:nvSpPr>
        <dsp:cNvPr id="0" name=""/>
        <dsp:cNvSpPr/>
      </dsp:nvSpPr>
      <dsp:spPr>
        <a:xfrm>
          <a:off x="2035103" y="950581"/>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24,019</a:t>
          </a:r>
          <a:endParaRPr lang="en-IN" sz="1100" kern="1200" dirty="0"/>
        </a:p>
      </dsp:txBody>
      <dsp:txXfrm>
        <a:off x="2052206" y="967684"/>
        <a:ext cx="885377" cy="549729"/>
      </dsp:txXfrm>
    </dsp:sp>
    <dsp:sp modelId="{B122E99E-D00E-41C8-A976-EC41810F8D7F}">
      <dsp:nvSpPr>
        <dsp:cNvPr id="0" name=""/>
        <dsp:cNvSpPr/>
      </dsp:nvSpPr>
      <dsp:spPr>
        <a:xfrm>
          <a:off x="1932928" y="1694121"/>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B707DF-85A6-476C-84F2-57B3F7F12181}">
      <dsp:nvSpPr>
        <dsp:cNvPr id="0" name=""/>
        <dsp:cNvSpPr/>
      </dsp:nvSpPr>
      <dsp:spPr>
        <a:xfrm>
          <a:off x="2035103" y="1791189"/>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13,794</a:t>
          </a:r>
          <a:endParaRPr lang="en-IN" sz="1100" kern="1200" dirty="0"/>
        </a:p>
      </dsp:txBody>
      <dsp:txXfrm>
        <a:off x="2052206" y="1808292"/>
        <a:ext cx="885377" cy="549729"/>
      </dsp:txXfrm>
    </dsp:sp>
    <dsp:sp modelId="{FDEB0E79-701C-42A7-913E-DE967AF6DFFC}">
      <dsp:nvSpPr>
        <dsp:cNvPr id="0" name=""/>
        <dsp:cNvSpPr/>
      </dsp:nvSpPr>
      <dsp:spPr>
        <a:xfrm>
          <a:off x="1932936" y="2548843"/>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9B6298-DC61-452C-A3B0-042598B724D8}">
      <dsp:nvSpPr>
        <dsp:cNvPr id="0" name=""/>
        <dsp:cNvSpPr/>
      </dsp:nvSpPr>
      <dsp:spPr>
        <a:xfrm>
          <a:off x="2035112" y="2645910"/>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6,553</a:t>
          </a:r>
          <a:endParaRPr lang="en-IN" sz="1100" kern="1200" dirty="0"/>
        </a:p>
      </dsp:txBody>
      <dsp:txXfrm>
        <a:off x="2052215" y="2663013"/>
        <a:ext cx="885377" cy="549729"/>
      </dsp:txXfrm>
    </dsp:sp>
    <dsp:sp modelId="{8192849C-F4FF-4F6B-B516-5595F5B39AF2}">
      <dsp:nvSpPr>
        <dsp:cNvPr id="0" name=""/>
        <dsp:cNvSpPr/>
      </dsp:nvSpPr>
      <dsp:spPr>
        <a:xfrm>
          <a:off x="3657948" y="2533976"/>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DB5E55-D6F5-4AC8-B42E-D97DF728FA12}">
      <dsp:nvSpPr>
        <dsp:cNvPr id="0" name=""/>
        <dsp:cNvSpPr/>
      </dsp:nvSpPr>
      <dsp:spPr>
        <a:xfrm>
          <a:off x="3760124" y="2631043"/>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3,482 (8,032 records)</a:t>
          </a:r>
          <a:endParaRPr lang="en-IN" sz="1100" kern="1200" dirty="0"/>
        </a:p>
      </dsp:txBody>
      <dsp:txXfrm>
        <a:off x="3777227" y="2648146"/>
        <a:ext cx="885377" cy="549729"/>
      </dsp:txXfrm>
    </dsp:sp>
    <dsp:sp modelId="{A62DC4AF-44A6-474E-89D7-979EC831872F}">
      <dsp:nvSpPr>
        <dsp:cNvPr id="0" name=""/>
        <dsp:cNvSpPr/>
      </dsp:nvSpPr>
      <dsp:spPr>
        <a:xfrm>
          <a:off x="3657948" y="3401515"/>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67D3A-E294-4521-9475-76C00C4A8366}">
      <dsp:nvSpPr>
        <dsp:cNvPr id="0" name=""/>
        <dsp:cNvSpPr/>
      </dsp:nvSpPr>
      <dsp:spPr>
        <a:xfrm>
          <a:off x="3760124" y="3498582"/>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3,221 (7,283 records)</a:t>
          </a:r>
          <a:endParaRPr lang="en-IN" sz="1100" kern="1200" dirty="0"/>
        </a:p>
      </dsp:txBody>
      <dsp:txXfrm>
        <a:off x="3777227" y="3515685"/>
        <a:ext cx="885377" cy="549729"/>
      </dsp:txXfrm>
    </dsp:sp>
    <dsp:sp modelId="{8D02058B-2DA4-4779-964C-DB6CECC995E9}">
      <dsp:nvSpPr>
        <dsp:cNvPr id="0" name=""/>
        <dsp:cNvSpPr/>
      </dsp:nvSpPr>
      <dsp:spPr>
        <a:xfrm>
          <a:off x="3647723" y="853514"/>
          <a:ext cx="919583" cy="5839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E20321-1A14-4DCD-A88D-9F7B43C2F8DA}">
      <dsp:nvSpPr>
        <dsp:cNvPr id="0" name=""/>
        <dsp:cNvSpPr/>
      </dsp:nvSpPr>
      <dsp:spPr>
        <a:xfrm>
          <a:off x="3749899" y="950581"/>
          <a:ext cx="919583" cy="583935"/>
        </a:xfrm>
        <a:prstGeom prst="roundRect">
          <a:avLst>
            <a:gd name="adj" fmla="val 10000"/>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88,631</a:t>
          </a:r>
          <a:endParaRPr lang="en-IN" sz="1100" kern="1200" dirty="0"/>
        </a:p>
      </dsp:txBody>
      <dsp:txXfrm>
        <a:off x="3767002" y="967684"/>
        <a:ext cx="885377" cy="549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5F81-BEA2-4DE6-A0B9-77E6AF99C1D2}">
      <dsp:nvSpPr>
        <dsp:cNvPr id="0" name=""/>
        <dsp:cNvSpPr/>
      </dsp:nvSpPr>
      <dsp:spPr>
        <a:xfrm>
          <a:off x="637477" y="0"/>
          <a:ext cx="2304586" cy="2304586"/>
        </a:xfrm>
        <a:prstGeom prst="triangle">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85669DD-777A-4B14-A5B2-4B5DD2921FE6}">
      <dsp:nvSpPr>
        <dsp:cNvPr id="0" name=""/>
        <dsp:cNvSpPr/>
      </dsp:nvSpPr>
      <dsp:spPr>
        <a:xfrm>
          <a:off x="1789770" y="231696"/>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Customer level</a:t>
          </a:r>
          <a:endParaRPr lang="en-IN" sz="1500" kern="1200" dirty="0"/>
        </a:p>
      </dsp:txBody>
      <dsp:txXfrm>
        <a:off x="1816401" y="258327"/>
        <a:ext cx="1444718" cy="492276"/>
      </dsp:txXfrm>
    </dsp:sp>
    <dsp:sp modelId="{38557C90-1B93-4534-AE4B-D70E8C9F6681}">
      <dsp:nvSpPr>
        <dsp:cNvPr id="0" name=""/>
        <dsp:cNvSpPr/>
      </dsp:nvSpPr>
      <dsp:spPr>
        <a:xfrm>
          <a:off x="1789770" y="845427"/>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70C0"/>
              </a:solidFill>
            </a:rPr>
            <a:t>98,311 rows</a:t>
          </a:r>
          <a:endParaRPr lang="en-IN" sz="1500" kern="1200" dirty="0">
            <a:solidFill>
              <a:srgbClr val="0070C0"/>
            </a:solidFill>
          </a:endParaRPr>
        </a:p>
      </dsp:txBody>
      <dsp:txXfrm>
        <a:off x="1816401" y="872058"/>
        <a:ext cx="1444718" cy="492276"/>
      </dsp:txXfrm>
    </dsp:sp>
    <dsp:sp modelId="{D8ABF68E-51F8-4910-AA8B-A2E226B629B8}">
      <dsp:nvSpPr>
        <dsp:cNvPr id="0" name=""/>
        <dsp:cNvSpPr/>
      </dsp:nvSpPr>
      <dsp:spPr>
        <a:xfrm>
          <a:off x="1789770" y="1459158"/>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0070C0"/>
              </a:solidFill>
            </a:rPr>
            <a:t>148 columns</a:t>
          </a:r>
          <a:endParaRPr lang="en-IN" sz="1500" kern="1200" dirty="0">
            <a:solidFill>
              <a:srgbClr val="0070C0"/>
            </a:solidFill>
          </a:endParaRPr>
        </a:p>
      </dsp:txBody>
      <dsp:txXfrm>
        <a:off x="1816401" y="1485789"/>
        <a:ext cx="1444718" cy="492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5F81-BEA2-4DE6-A0B9-77E6AF99C1D2}">
      <dsp:nvSpPr>
        <dsp:cNvPr id="0" name=""/>
        <dsp:cNvSpPr/>
      </dsp:nvSpPr>
      <dsp:spPr>
        <a:xfrm>
          <a:off x="546409" y="0"/>
          <a:ext cx="2304586" cy="2304586"/>
        </a:xfrm>
        <a:prstGeom prst="triangle">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85669DD-777A-4B14-A5B2-4B5DD2921FE6}">
      <dsp:nvSpPr>
        <dsp:cNvPr id="0" name=""/>
        <dsp:cNvSpPr/>
      </dsp:nvSpPr>
      <dsp:spPr>
        <a:xfrm>
          <a:off x="1698702" y="231696"/>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Order level</a:t>
          </a:r>
          <a:endParaRPr lang="en-IN" sz="1600" kern="1200" dirty="0"/>
        </a:p>
      </dsp:txBody>
      <dsp:txXfrm>
        <a:off x="1725333" y="258327"/>
        <a:ext cx="1444718" cy="492276"/>
      </dsp:txXfrm>
    </dsp:sp>
    <dsp:sp modelId="{38557C90-1B93-4534-AE4B-D70E8C9F6681}">
      <dsp:nvSpPr>
        <dsp:cNvPr id="0" name=""/>
        <dsp:cNvSpPr/>
      </dsp:nvSpPr>
      <dsp:spPr>
        <a:xfrm>
          <a:off x="1698702" y="845427"/>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70C0"/>
              </a:solidFill>
            </a:rPr>
            <a:t>1,02,467 rows</a:t>
          </a:r>
          <a:endParaRPr lang="en-IN" sz="1600" kern="1200" dirty="0">
            <a:solidFill>
              <a:srgbClr val="0070C0"/>
            </a:solidFill>
          </a:endParaRPr>
        </a:p>
      </dsp:txBody>
      <dsp:txXfrm>
        <a:off x="1725333" y="872058"/>
        <a:ext cx="1444718" cy="492276"/>
      </dsp:txXfrm>
    </dsp:sp>
    <dsp:sp modelId="{D8ABF68E-51F8-4910-AA8B-A2E226B629B8}">
      <dsp:nvSpPr>
        <dsp:cNvPr id="0" name=""/>
        <dsp:cNvSpPr/>
      </dsp:nvSpPr>
      <dsp:spPr>
        <a:xfrm>
          <a:off x="1698702" y="1459158"/>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70C0"/>
              </a:solidFill>
            </a:rPr>
            <a:t>19 columns</a:t>
          </a:r>
          <a:endParaRPr lang="en-IN" sz="1600" kern="1200" dirty="0">
            <a:solidFill>
              <a:srgbClr val="0070C0"/>
            </a:solidFill>
          </a:endParaRPr>
        </a:p>
      </dsp:txBody>
      <dsp:txXfrm>
        <a:off x="1725333" y="1485789"/>
        <a:ext cx="1444718" cy="492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5F81-BEA2-4DE6-A0B9-77E6AF99C1D2}">
      <dsp:nvSpPr>
        <dsp:cNvPr id="0" name=""/>
        <dsp:cNvSpPr/>
      </dsp:nvSpPr>
      <dsp:spPr>
        <a:xfrm>
          <a:off x="708101" y="0"/>
          <a:ext cx="2304586" cy="2304586"/>
        </a:xfrm>
        <a:prstGeom prst="triangle">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85669DD-777A-4B14-A5B2-4B5DD2921FE6}">
      <dsp:nvSpPr>
        <dsp:cNvPr id="0" name=""/>
        <dsp:cNvSpPr/>
      </dsp:nvSpPr>
      <dsp:spPr>
        <a:xfrm>
          <a:off x="1860394" y="231696"/>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Store level</a:t>
          </a:r>
          <a:endParaRPr lang="en-IN" sz="1800" kern="1200" dirty="0"/>
        </a:p>
      </dsp:txBody>
      <dsp:txXfrm>
        <a:off x="1887025" y="258327"/>
        <a:ext cx="1444718" cy="492276"/>
      </dsp:txXfrm>
    </dsp:sp>
    <dsp:sp modelId="{38557C90-1B93-4534-AE4B-D70E8C9F6681}">
      <dsp:nvSpPr>
        <dsp:cNvPr id="0" name=""/>
        <dsp:cNvSpPr/>
      </dsp:nvSpPr>
      <dsp:spPr>
        <a:xfrm>
          <a:off x="1860394" y="845427"/>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70C0"/>
              </a:solidFill>
            </a:rPr>
            <a:t>37 rows</a:t>
          </a:r>
          <a:endParaRPr lang="en-IN" sz="1800" kern="1200" dirty="0">
            <a:solidFill>
              <a:srgbClr val="0070C0"/>
            </a:solidFill>
          </a:endParaRPr>
        </a:p>
      </dsp:txBody>
      <dsp:txXfrm>
        <a:off x="1887025" y="872058"/>
        <a:ext cx="1444718" cy="492276"/>
      </dsp:txXfrm>
    </dsp:sp>
    <dsp:sp modelId="{D8ABF68E-51F8-4910-AA8B-A2E226B629B8}">
      <dsp:nvSpPr>
        <dsp:cNvPr id="0" name=""/>
        <dsp:cNvSpPr/>
      </dsp:nvSpPr>
      <dsp:spPr>
        <a:xfrm>
          <a:off x="1860394" y="1459158"/>
          <a:ext cx="1497980" cy="54553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70C0"/>
              </a:solidFill>
            </a:rPr>
            <a:t>130 columns</a:t>
          </a:r>
          <a:endParaRPr lang="en-IN" sz="1800" kern="1200" dirty="0">
            <a:solidFill>
              <a:srgbClr val="0070C0"/>
            </a:solidFill>
          </a:endParaRPr>
        </a:p>
      </dsp:txBody>
      <dsp:txXfrm>
        <a:off x="1887025" y="1485789"/>
        <a:ext cx="1444718" cy="4922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8A23-0140-4228-A3D2-073166470262}">
      <dsp:nvSpPr>
        <dsp:cNvPr id="0" name=""/>
        <dsp:cNvSpPr/>
      </dsp:nvSpPr>
      <dsp:spPr>
        <a:xfrm>
          <a:off x="1649382" y="920"/>
          <a:ext cx="2517190" cy="536153"/>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Revenue: </a:t>
          </a:r>
          <a:r>
            <a:rPr lang="en-US" sz="1400" b="1" i="0" kern="1200" dirty="0"/>
            <a:t>15.8M</a:t>
          </a:r>
          <a:endParaRPr lang="en-IN" sz="1400" b="1" kern="1200" dirty="0"/>
        </a:p>
      </dsp:txBody>
      <dsp:txXfrm>
        <a:off x="1675555" y="27093"/>
        <a:ext cx="2464844" cy="483807"/>
      </dsp:txXfrm>
    </dsp:sp>
    <dsp:sp modelId="{55DA4873-9D3F-4E7F-B61D-340874654C17}">
      <dsp:nvSpPr>
        <dsp:cNvPr id="0" name=""/>
        <dsp:cNvSpPr/>
      </dsp:nvSpPr>
      <dsp:spPr>
        <a:xfrm>
          <a:off x="1649382" y="563881"/>
          <a:ext cx="2503727" cy="536153"/>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Cost: </a:t>
          </a:r>
          <a:r>
            <a:rPr lang="en-US" sz="1400" b="1" i="0" kern="1200" dirty="0"/>
            <a:t>13.5M</a:t>
          </a:r>
          <a:endParaRPr lang="en-IN" sz="1400" b="1" kern="1200" dirty="0"/>
        </a:p>
      </dsp:txBody>
      <dsp:txXfrm>
        <a:off x="1675555" y="590054"/>
        <a:ext cx="2451381" cy="483807"/>
      </dsp:txXfrm>
    </dsp:sp>
    <dsp:sp modelId="{603A7755-0164-4AD6-B6D5-A02C09CF5DE4}">
      <dsp:nvSpPr>
        <dsp:cNvPr id="0" name=""/>
        <dsp:cNvSpPr/>
      </dsp:nvSpPr>
      <dsp:spPr>
        <a:xfrm>
          <a:off x="1649382" y="1126842"/>
          <a:ext cx="2490790" cy="536153"/>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Profit: </a:t>
          </a:r>
          <a:r>
            <a:rPr lang="en-US" sz="1400" b="1" i="0" kern="1200" dirty="0"/>
            <a:t>2.25M</a:t>
          </a:r>
          <a:endParaRPr lang="en-IN" sz="1400" b="1" kern="1200" dirty="0"/>
        </a:p>
      </dsp:txBody>
      <dsp:txXfrm>
        <a:off x="1675555" y="1153015"/>
        <a:ext cx="2438444" cy="483807"/>
      </dsp:txXfrm>
    </dsp:sp>
    <dsp:sp modelId="{D578B0E3-61AB-4B94-AFD6-BD65D1C6C6EE}">
      <dsp:nvSpPr>
        <dsp:cNvPr id="0" name=""/>
        <dsp:cNvSpPr/>
      </dsp:nvSpPr>
      <dsp:spPr>
        <a:xfrm>
          <a:off x="1649382" y="1689803"/>
          <a:ext cx="2504758" cy="536153"/>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Profit %: </a:t>
          </a:r>
          <a:r>
            <a:rPr lang="en-US" sz="1400" b="1" i="0" kern="1200" dirty="0"/>
            <a:t>16.55%</a:t>
          </a:r>
          <a:endParaRPr lang="en-IN" sz="1400" b="1" kern="1200" dirty="0"/>
        </a:p>
      </dsp:txBody>
      <dsp:txXfrm>
        <a:off x="1675555" y="1715976"/>
        <a:ext cx="2452412" cy="483807"/>
      </dsp:txXfrm>
    </dsp:sp>
    <dsp:sp modelId="{F0FCD896-4DC5-409B-9B13-148150843A7C}">
      <dsp:nvSpPr>
        <dsp:cNvPr id="0" name=""/>
        <dsp:cNvSpPr/>
      </dsp:nvSpPr>
      <dsp:spPr>
        <a:xfrm>
          <a:off x="1649382" y="2252764"/>
          <a:ext cx="2529601" cy="536153"/>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discount: </a:t>
          </a:r>
          <a:r>
            <a:rPr lang="en-US" sz="1400" b="1" i="0" kern="1200" dirty="0"/>
            <a:t>0.51M</a:t>
          </a:r>
          <a:endParaRPr lang="en-IN" sz="1400" b="1" kern="1200" dirty="0"/>
        </a:p>
      </dsp:txBody>
      <dsp:txXfrm>
        <a:off x="1675555" y="2278937"/>
        <a:ext cx="2477255" cy="483807"/>
      </dsp:txXfrm>
    </dsp:sp>
    <dsp:sp modelId="{871FBE33-88F5-4B55-B6FF-AFB0EB2E8D5A}">
      <dsp:nvSpPr>
        <dsp:cNvPr id="0" name=""/>
        <dsp:cNvSpPr/>
      </dsp:nvSpPr>
      <dsp:spPr>
        <a:xfrm>
          <a:off x="1649382" y="2815724"/>
          <a:ext cx="2544473" cy="536153"/>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Discount %: </a:t>
          </a:r>
          <a:r>
            <a:rPr lang="en-US" sz="1400" b="1" kern="1200" dirty="0"/>
            <a:t>3.12%</a:t>
          </a:r>
          <a:endParaRPr lang="en-IN" sz="1400" b="1" kern="1200" dirty="0"/>
        </a:p>
      </dsp:txBody>
      <dsp:txXfrm>
        <a:off x="1675555" y="2841897"/>
        <a:ext cx="2492127" cy="4838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8A23-0140-4228-A3D2-073166470262}">
      <dsp:nvSpPr>
        <dsp:cNvPr id="0" name=""/>
        <dsp:cNvSpPr/>
      </dsp:nvSpPr>
      <dsp:spPr>
        <a:xfrm>
          <a:off x="1481139" y="0"/>
          <a:ext cx="2797216" cy="459209"/>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Distinct Orders: </a:t>
          </a:r>
          <a:r>
            <a:rPr lang="en-US" sz="1400" b="1" i="0" kern="1200" dirty="0"/>
            <a:t>98,402</a:t>
          </a:r>
          <a:endParaRPr lang="en-IN" sz="1400" b="1" kern="1200" dirty="0"/>
        </a:p>
      </dsp:txBody>
      <dsp:txXfrm>
        <a:off x="1503556" y="22417"/>
        <a:ext cx="2752382" cy="414375"/>
      </dsp:txXfrm>
    </dsp:sp>
    <dsp:sp modelId="{55DA4873-9D3F-4E7F-B61D-340874654C17}">
      <dsp:nvSpPr>
        <dsp:cNvPr id="0" name=""/>
        <dsp:cNvSpPr/>
      </dsp:nvSpPr>
      <dsp:spPr>
        <a:xfrm>
          <a:off x="1515574" y="482455"/>
          <a:ext cx="2778411" cy="459209"/>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Payment methods: </a:t>
          </a:r>
          <a:r>
            <a:rPr lang="en-US" sz="1400" b="1" i="0" kern="1200" dirty="0"/>
            <a:t>4</a:t>
          </a:r>
          <a:endParaRPr lang="en-IN" sz="1400" b="1" kern="1200" dirty="0"/>
        </a:p>
      </dsp:txBody>
      <dsp:txXfrm>
        <a:off x="1537991" y="504872"/>
        <a:ext cx="2733577" cy="414375"/>
      </dsp:txXfrm>
    </dsp:sp>
    <dsp:sp modelId="{603A7755-0164-4AD6-B6D5-A02C09CF5DE4}">
      <dsp:nvSpPr>
        <dsp:cNvPr id="0" name=""/>
        <dsp:cNvSpPr/>
      </dsp:nvSpPr>
      <dsp:spPr>
        <a:xfrm>
          <a:off x="1515574" y="985643"/>
          <a:ext cx="2772941" cy="459209"/>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Avg order value: </a:t>
          </a:r>
          <a:r>
            <a:rPr lang="en-US" sz="1400" b="1" i="0" kern="1200" dirty="0"/>
            <a:t>160.70</a:t>
          </a:r>
          <a:endParaRPr lang="en-IN" sz="1400" b="1" kern="1200" dirty="0"/>
        </a:p>
      </dsp:txBody>
      <dsp:txXfrm>
        <a:off x="1537991" y="1008060"/>
        <a:ext cx="2728107" cy="414375"/>
      </dsp:txXfrm>
    </dsp:sp>
    <dsp:sp modelId="{D578B0E3-61AB-4B94-AFD6-BD65D1C6C6EE}">
      <dsp:nvSpPr>
        <dsp:cNvPr id="0" name=""/>
        <dsp:cNvSpPr/>
      </dsp:nvSpPr>
      <dsp:spPr>
        <a:xfrm>
          <a:off x="1515574" y="1446794"/>
          <a:ext cx="2778390" cy="459209"/>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Avg discount per order: </a:t>
          </a:r>
          <a:r>
            <a:rPr lang="en-US" sz="1300" b="1" i="0" kern="1200" dirty="0"/>
            <a:t>5.20</a:t>
          </a:r>
          <a:endParaRPr lang="en-IN" sz="1300" b="1" kern="1200" dirty="0"/>
        </a:p>
      </dsp:txBody>
      <dsp:txXfrm>
        <a:off x="1537991" y="1469211"/>
        <a:ext cx="2733556" cy="414375"/>
      </dsp:txXfrm>
    </dsp:sp>
    <dsp:sp modelId="{F0FCD896-4DC5-409B-9B13-148150843A7C}">
      <dsp:nvSpPr>
        <dsp:cNvPr id="0" name=""/>
        <dsp:cNvSpPr/>
      </dsp:nvSpPr>
      <dsp:spPr>
        <a:xfrm>
          <a:off x="1515574" y="1928964"/>
          <a:ext cx="2797216" cy="459209"/>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b="0" i="0" kern="1200" dirty="0"/>
            <a:t>Avg category per order: </a:t>
          </a:r>
          <a:r>
            <a:rPr lang="en-US" sz="1300" b="1" i="0" kern="1200" dirty="0"/>
            <a:t>1.041</a:t>
          </a:r>
          <a:endParaRPr lang="en-IN" sz="1300" b="1" kern="1200" dirty="0"/>
        </a:p>
      </dsp:txBody>
      <dsp:txXfrm>
        <a:off x="1537991" y="1951381"/>
        <a:ext cx="2752382" cy="414375"/>
      </dsp:txXfrm>
    </dsp:sp>
    <dsp:sp modelId="{871FBE33-88F5-4B55-B6FF-AFB0EB2E8D5A}">
      <dsp:nvSpPr>
        <dsp:cNvPr id="0" name=""/>
        <dsp:cNvSpPr/>
      </dsp:nvSpPr>
      <dsp:spPr>
        <a:xfrm>
          <a:off x="1522011" y="2372275"/>
          <a:ext cx="2812089" cy="459209"/>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Avg items per order: </a:t>
          </a:r>
          <a:r>
            <a:rPr lang="en-US" sz="1300" b="1" kern="1200" dirty="0"/>
            <a:t>1.142</a:t>
          </a:r>
          <a:endParaRPr lang="en-IN" sz="1300" b="1" kern="1200" dirty="0"/>
        </a:p>
      </dsp:txBody>
      <dsp:txXfrm>
        <a:off x="1544428" y="2394692"/>
        <a:ext cx="2767255" cy="414375"/>
      </dsp:txXfrm>
    </dsp:sp>
    <dsp:sp modelId="{F826D239-C8DB-41F1-BE6F-A1365196D8A1}">
      <dsp:nvSpPr>
        <dsp:cNvPr id="0" name=""/>
        <dsp:cNvSpPr/>
      </dsp:nvSpPr>
      <dsp:spPr>
        <a:xfrm>
          <a:off x="1515574" y="2893303"/>
          <a:ext cx="2812089" cy="459209"/>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dirty="0"/>
            <a:t>Avg satisfaction score: </a:t>
          </a:r>
          <a:r>
            <a:rPr lang="en-US" sz="1300" b="1" kern="1200" dirty="0"/>
            <a:t>4.06</a:t>
          </a:r>
          <a:endParaRPr lang="en-IN" sz="1300" b="1" kern="1200" dirty="0"/>
        </a:p>
      </dsp:txBody>
      <dsp:txXfrm>
        <a:off x="1537991" y="2915720"/>
        <a:ext cx="2767255" cy="4143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8A23-0140-4228-A3D2-073166470262}">
      <dsp:nvSpPr>
        <dsp:cNvPr id="0" name=""/>
        <dsp:cNvSpPr/>
      </dsp:nvSpPr>
      <dsp:spPr>
        <a:xfrm>
          <a:off x="1832513" y="133"/>
          <a:ext cx="2779797" cy="401500"/>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Customers: </a:t>
          </a:r>
          <a:r>
            <a:rPr lang="en-US" sz="1400" b="1" i="0" kern="1200" dirty="0"/>
            <a:t>98,311</a:t>
          </a:r>
          <a:endParaRPr lang="en-IN" sz="1400" b="1" kern="1200" dirty="0"/>
        </a:p>
      </dsp:txBody>
      <dsp:txXfrm>
        <a:off x="1852113" y="19733"/>
        <a:ext cx="2740597" cy="362300"/>
      </dsp:txXfrm>
    </dsp:sp>
    <dsp:sp modelId="{55DA4873-9D3F-4E7F-B61D-340874654C17}">
      <dsp:nvSpPr>
        <dsp:cNvPr id="0" name=""/>
        <dsp:cNvSpPr/>
      </dsp:nvSpPr>
      <dsp:spPr>
        <a:xfrm>
          <a:off x="1832513" y="434669"/>
          <a:ext cx="2764930" cy="401500"/>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Avg Profit per customer: </a:t>
          </a:r>
          <a:r>
            <a:rPr lang="en-US" sz="1400" b="1" i="0" kern="1200" dirty="0"/>
            <a:t>22.84</a:t>
          </a:r>
          <a:endParaRPr lang="en-IN" sz="1400" b="1" kern="1200" dirty="0"/>
        </a:p>
      </dsp:txBody>
      <dsp:txXfrm>
        <a:off x="1852113" y="454269"/>
        <a:ext cx="2725730" cy="362300"/>
      </dsp:txXfrm>
    </dsp:sp>
    <dsp:sp modelId="{603A7755-0164-4AD6-B6D5-A02C09CF5DE4}">
      <dsp:nvSpPr>
        <dsp:cNvPr id="0" name=""/>
        <dsp:cNvSpPr/>
      </dsp:nvSpPr>
      <dsp:spPr>
        <a:xfrm>
          <a:off x="1832513" y="856245"/>
          <a:ext cx="2750643" cy="401500"/>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Avg customer spent: </a:t>
          </a:r>
          <a:r>
            <a:rPr lang="en-US" sz="1400" b="1" i="0" kern="1200" dirty="0"/>
            <a:t>160.85</a:t>
          </a:r>
          <a:endParaRPr lang="en-IN" sz="1400" b="1" kern="1200" dirty="0"/>
        </a:p>
      </dsp:txBody>
      <dsp:txXfrm>
        <a:off x="1852113" y="875845"/>
        <a:ext cx="2711443" cy="362300"/>
      </dsp:txXfrm>
    </dsp:sp>
    <dsp:sp modelId="{D578B0E3-61AB-4B94-AFD6-BD65D1C6C6EE}">
      <dsp:nvSpPr>
        <dsp:cNvPr id="0" name=""/>
        <dsp:cNvSpPr/>
      </dsp:nvSpPr>
      <dsp:spPr>
        <a:xfrm>
          <a:off x="1832513" y="1277821"/>
          <a:ext cx="2766068" cy="401500"/>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Avg discount per customer: </a:t>
          </a:r>
          <a:r>
            <a:rPr lang="en-US" sz="1400" b="1" i="0" kern="1200" dirty="0"/>
            <a:t>5.20</a:t>
          </a:r>
          <a:endParaRPr lang="en-IN" sz="1400" b="1" kern="1200" dirty="0"/>
        </a:p>
      </dsp:txBody>
      <dsp:txXfrm>
        <a:off x="1852113" y="1297421"/>
        <a:ext cx="2726868" cy="362300"/>
      </dsp:txXfrm>
    </dsp:sp>
    <dsp:sp modelId="{F0FCD896-4DC5-409B-9B13-148150843A7C}">
      <dsp:nvSpPr>
        <dsp:cNvPr id="0" name=""/>
        <dsp:cNvSpPr/>
      </dsp:nvSpPr>
      <dsp:spPr>
        <a:xfrm>
          <a:off x="1832513" y="1686569"/>
          <a:ext cx="2765511" cy="401500"/>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Avg customer frequency: </a:t>
          </a:r>
          <a:r>
            <a:rPr lang="en-US" sz="1400" b="1" i="0" kern="1200" dirty="0"/>
            <a:t>1</a:t>
          </a:r>
          <a:endParaRPr lang="en-IN" sz="1400" b="1" kern="1200" dirty="0"/>
        </a:p>
      </dsp:txBody>
      <dsp:txXfrm>
        <a:off x="1852113" y="1706169"/>
        <a:ext cx="2726311" cy="362300"/>
      </dsp:txXfrm>
    </dsp:sp>
    <dsp:sp modelId="{871FBE33-88F5-4B55-B6FF-AFB0EB2E8D5A}">
      <dsp:nvSpPr>
        <dsp:cNvPr id="0" name=""/>
        <dsp:cNvSpPr/>
      </dsp:nvSpPr>
      <dsp:spPr>
        <a:xfrm>
          <a:off x="1828796" y="2108145"/>
          <a:ext cx="2787812" cy="401500"/>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Avg days btw two transactions: </a:t>
          </a:r>
          <a:r>
            <a:rPr lang="en-US" sz="1400" b="1" kern="1200" dirty="0"/>
            <a:t>5</a:t>
          </a:r>
          <a:endParaRPr lang="en-IN" sz="1400" b="1" kern="1200" dirty="0"/>
        </a:p>
      </dsp:txBody>
      <dsp:txXfrm>
        <a:off x="1848396" y="2127745"/>
        <a:ext cx="2748612" cy="362300"/>
      </dsp:txXfrm>
    </dsp:sp>
    <dsp:sp modelId="{5BB61DB8-A405-42BF-B52D-8380432D8849}">
      <dsp:nvSpPr>
        <dsp:cNvPr id="0" name=""/>
        <dsp:cNvSpPr/>
      </dsp:nvSpPr>
      <dsp:spPr>
        <a:xfrm>
          <a:off x="1832513" y="2529721"/>
          <a:ext cx="2785605" cy="401500"/>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Churn rate(&gt;=90days):  </a:t>
          </a:r>
          <a:r>
            <a:rPr lang="en-US" sz="1400" b="1" kern="1200" dirty="0"/>
            <a:t>94.36%</a:t>
          </a:r>
          <a:endParaRPr lang="en-IN" sz="1400" b="1" kern="1200" dirty="0"/>
        </a:p>
      </dsp:txBody>
      <dsp:txXfrm>
        <a:off x="1852113" y="2549321"/>
        <a:ext cx="2746405" cy="362300"/>
      </dsp:txXfrm>
    </dsp:sp>
    <dsp:sp modelId="{757C531D-72A6-47F9-ACC8-6B565489BEA5}">
      <dsp:nvSpPr>
        <dsp:cNvPr id="0" name=""/>
        <dsp:cNvSpPr/>
      </dsp:nvSpPr>
      <dsp:spPr>
        <a:xfrm>
          <a:off x="1832513" y="2951297"/>
          <a:ext cx="2780378" cy="401500"/>
        </a:xfrm>
        <a:prstGeom prst="roundRect">
          <a:avLst/>
        </a:prstGeom>
        <a:solidFill>
          <a:srgbClr val="3BA1A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Repeat buyers: </a:t>
          </a:r>
          <a:r>
            <a:rPr lang="en-US" sz="1400" b="1" kern="1200" dirty="0"/>
            <a:t>36</a:t>
          </a:r>
          <a:endParaRPr lang="en-IN" sz="1400" b="1" kern="1200" dirty="0"/>
        </a:p>
      </dsp:txBody>
      <dsp:txXfrm>
        <a:off x="1852113" y="2970897"/>
        <a:ext cx="2741178" cy="362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08A23-0140-4228-A3D2-073166470262}">
      <dsp:nvSpPr>
        <dsp:cNvPr id="0" name=""/>
        <dsp:cNvSpPr/>
      </dsp:nvSpPr>
      <dsp:spPr>
        <a:xfrm>
          <a:off x="1625097" y="0"/>
          <a:ext cx="2482271" cy="373739"/>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Stores: </a:t>
          </a:r>
          <a:r>
            <a:rPr lang="en-US" sz="1400" b="1" i="0" kern="1200" dirty="0"/>
            <a:t>37</a:t>
          </a:r>
          <a:endParaRPr lang="en-IN" sz="1400" kern="1200" dirty="0"/>
        </a:p>
      </dsp:txBody>
      <dsp:txXfrm>
        <a:off x="1643341" y="18244"/>
        <a:ext cx="2445783" cy="337251"/>
      </dsp:txXfrm>
    </dsp:sp>
    <dsp:sp modelId="{55DA4873-9D3F-4E7F-B61D-340874654C17}">
      <dsp:nvSpPr>
        <dsp:cNvPr id="0" name=""/>
        <dsp:cNvSpPr/>
      </dsp:nvSpPr>
      <dsp:spPr>
        <a:xfrm>
          <a:off x="1633448" y="388246"/>
          <a:ext cx="2465568" cy="373739"/>
        </a:xfrm>
        <a:prstGeom prst="roundRect">
          <a:avLst/>
        </a:prstGeom>
        <a:solidFill>
          <a:srgbClr val="348E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States: </a:t>
          </a:r>
          <a:r>
            <a:rPr lang="en-US" sz="1400" b="1" i="0" kern="1200" dirty="0"/>
            <a:t>7</a:t>
          </a:r>
          <a:endParaRPr lang="en-IN" sz="1400" b="1" kern="1200" dirty="0"/>
        </a:p>
      </dsp:txBody>
      <dsp:txXfrm>
        <a:off x="1651692" y="406490"/>
        <a:ext cx="2429080" cy="337251"/>
      </dsp:txXfrm>
    </dsp:sp>
    <dsp:sp modelId="{603A7755-0164-4AD6-B6D5-A02C09CF5DE4}">
      <dsp:nvSpPr>
        <dsp:cNvPr id="0" name=""/>
        <dsp:cNvSpPr/>
      </dsp:nvSpPr>
      <dsp:spPr>
        <a:xfrm>
          <a:off x="1628441" y="785985"/>
          <a:ext cx="2475581" cy="373739"/>
        </a:xfrm>
        <a:prstGeom prst="roundRect">
          <a:avLst/>
        </a:prstGeom>
        <a:solidFill>
          <a:srgbClr val="77CFC7"/>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t>Total Regions:  </a:t>
          </a:r>
          <a:r>
            <a:rPr lang="en-US" sz="1400" b="1" i="0" kern="1200" dirty="0"/>
            <a:t>4</a:t>
          </a:r>
          <a:endParaRPr lang="en-IN" sz="1400" b="1" kern="1200" dirty="0"/>
        </a:p>
      </dsp:txBody>
      <dsp:txXfrm>
        <a:off x="1646685" y="804229"/>
        <a:ext cx="2439093" cy="3372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4B130-945D-42FA-802B-849CF8E590BC}">
      <dsp:nvSpPr>
        <dsp:cNvPr id="0" name=""/>
        <dsp:cNvSpPr/>
      </dsp:nvSpPr>
      <dsp:spPr>
        <a:xfrm>
          <a:off x="788249" y="0"/>
          <a:ext cx="1461340" cy="484433"/>
        </a:xfrm>
        <a:prstGeom prst="roundRect">
          <a:avLst>
            <a:gd name="adj" fmla="val 10000"/>
          </a:avLst>
        </a:prstGeom>
        <a:solidFill>
          <a:srgbClr val="C9E7A7"/>
        </a:solidFill>
        <a:ln>
          <a:solidFill>
            <a:schemeClr val="tx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Recency Segment</a:t>
          </a:r>
          <a:endParaRPr lang="en-IN" sz="1400" kern="1200" dirty="0"/>
        </a:p>
      </dsp:txBody>
      <dsp:txXfrm>
        <a:off x="802438" y="14189"/>
        <a:ext cx="1432962" cy="456055"/>
      </dsp:txXfrm>
    </dsp:sp>
    <dsp:sp modelId="{190610CD-B059-4916-8328-DAF324AB24E5}">
      <dsp:nvSpPr>
        <dsp:cNvPr id="0" name=""/>
        <dsp:cNvSpPr/>
      </dsp:nvSpPr>
      <dsp:spPr>
        <a:xfrm>
          <a:off x="934383" y="484433"/>
          <a:ext cx="146134" cy="386602"/>
        </a:xfrm>
        <a:custGeom>
          <a:avLst/>
          <a:gdLst/>
          <a:ahLst/>
          <a:cxnLst/>
          <a:rect l="0" t="0" r="0" b="0"/>
          <a:pathLst>
            <a:path>
              <a:moveTo>
                <a:pt x="0" y="0"/>
              </a:moveTo>
              <a:lnTo>
                <a:pt x="0" y="386602"/>
              </a:lnTo>
              <a:lnTo>
                <a:pt x="146134" y="386602"/>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95F4C5-5E40-4CA4-9C7A-CD3F2A61B233}">
      <dsp:nvSpPr>
        <dsp:cNvPr id="0" name=""/>
        <dsp:cNvSpPr/>
      </dsp:nvSpPr>
      <dsp:spPr>
        <a:xfrm>
          <a:off x="1080517" y="628819"/>
          <a:ext cx="1553448"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Active(Score=1)  - &lt;90 days</a:t>
          </a:r>
          <a:endParaRPr lang="en-IN" sz="1100" kern="1200" dirty="0"/>
        </a:p>
      </dsp:txBody>
      <dsp:txXfrm>
        <a:off x="1094706" y="643008"/>
        <a:ext cx="1525070" cy="456055"/>
      </dsp:txXfrm>
    </dsp:sp>
    <dsp:sp modelId="{48EE5099-0CF0-4678-9353-D52DDAC287C5}">
      <dsp:nvSpPr>
        <dsp:cNvPr id="0" name=""/>
        <dsp:cNvSpPr/>
      </dsp:nvSpPr>
      <dsp:spPr>
        <a:xfrm>
          <a:off x="934383" y="484433"/>
          <a:ext cx="146134" cy="970630"/>
        </a:xfrm>
        <a:custGeom>
          <a:avLst/>
          <a:gdLst/>
          <a:ahLst/>
          <a:cxnLst/>
          <a:rect l="0" t="0" r="0" b="0"/>
          <a:pathLst>
            <a:path>
              <a:moveTo>
                <a:pt x="0" y="0"/>
              </a:moveTo>
              <a:lnTo>
                <a:pt x="0" y="970630"/>
              </a:lnTo>
              <a:lnTo>
                <a:pt x="146134" y="970630"/>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D9F3C0-B50E-4092-8412-F0F583F77AEF}">
      <dsp:nvSpPr>
        <dsp:cNvPr id="0" name=""/>
        <dsp:cNvSpPr/>
      </dsp:nvSpPr>
      <dsp:spPr>
        <a:xfrm>
          <a:off x="1080517" y="1212847"/>
          <a:ext cx="1538109"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At Risk(Score=2) - &gt;90 &amp; &lt;180 days</a:t>
          </a:r>
          <a:endParaRPr lang="en-IN" sz="1100" kern="1200" dirty="0"/>
        </a:p>
      </dsp:txBody>
      <dsp:txXfrm>
        <a:off x="1094706" y="1227036"/>
        <a:ext cx="1509731" cy="456055"/>
      </dsp:txXfrm>
    </dsp:sp>
    <dsp:sp modelId="{4C5BEF8F-DA93-4CF2-A302-A7ED09FA509E}">
      <dsp:nvSpPr>
        <dsp:cNvPr id="0" name=""/>
        <dsp:cNvSpPr/>
      </dsp:nvSpPr>
      <dsp:spPr>
        <a:xfrm>
          <a:off x="934383" y="484433"/>
          <a:ext cx="146134" cy="1576171"/>
        </a:xfrm>
        <a:custGeom>
          <a:avLst/>
          <a:gdLst/>
          <a:ahLst/>
          <a:cxnLst/>
          <a:rect l="0" t="0" r="0" b="0"/>
          <a:pathLst>
            <a:path>
              <a:moveTo>
                <a:pt x="0" y="0"/>
              </a:moveTo>
              <a:lnTo>
                <a:pt x="0" y="1576171"/>
              </a:lnTo>
              <a:lnTo>
                <a:pt x="146134" y="1576171"/>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BC286E-A3E1-44AB-9AE8-360EAFF0DAA4}">
      <dsp:nvSpPr>
        <dsp:cNvPr id="0" name=""/>
        <dsp:cNvSpPr/>
      </dsp:nvSpPr>
      <dsp:spPr>
        <a:xfrm>
          <a:off x="1080517" y="1818388"/>
          <a:ext cx="1553945"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Churned(Score=3) - &gt;180 days</a:t>
          </a:r>
          <a:endParaRPr lang="en-IN" sz="1100" kern="1200" dirty="0"/>
        </a:p>
      </dsp:txBody>
      <dsp:txXfrm>
        <a:off x="1094706" y="1832577"/>
        <a:ext cx="1525567" cy="456055"/>
      </dsp:txXfrm>
    </dsp:sp>
    <dsp:sp modelId="{295AC3C2-14A2-4BF5-B0BA-D98564A67830}">
      <dsp:nvSpPr>
        <dsp:cNvPr id="0" name=""/>
        <dsp:cNvSpPr/>
      </dsp:nvSpPr>
      <dsp:spPr>
        <a:xfrm>
          <a:off x="2574069" y="1764"/>
          <a:ext cx="1513049" cy="484433"/>
        </a:xfrm>
        <a:prstGeom prst="roundRect">
          <a:avLst>
            <a:gd name="adj" fmla="val 10000"/>
          </a:avLst>
        </a:prstGeom>
        <a:solidFill>
          <a:srgbClr val="C9E7A7"/>
        </a:solidFill>
        <a:ln>
          <a:solidFill>
            <a:schemeClr val="tx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Frequency Segment</a:t>
          </a:r>
          <a:endParaRPr lang="en-IN" sz="1400" kern="1200" dirty="0"/>
        </a:p>
      </dsp:txBody>
      <dsp:txXfrm>
        <a:off x="2588258" y="15953"/>
        <a:ext cx="1484671" cy="456055"/>
      </dsp:txXfrm>
    </dsp:sp>
    <dsp:sp modelId="{950A611C-72F8-44F4-B7CC-E239A5544702}">
      <dsp:nvSpPr>
        <dsp:cNvPr id="0" name=""/>
        <dsp:cNvSpPr/>
      </dsp:nvSpPr>
      <dsp:spPr>
        <a:xfrm>
          <a:off x="2725373" y="486197"/>
          <a:ext cx="151304" cy="363324"/>
        </a:xfrm>
        <a:custGeom>
          <a:avLst/>
          <a:gdLst/>
          <a:ahLst/>
          <a:cxnLst/>
          <a:rect l="0" t="0" r="0" b="0"/>
          <a:pathLst>
            <a:path>
              <a:moveTo>
                <a:pt x="0" y="0"/>
              </a:moveTo>
              <a:lnTo>
                <a:pt x="0" y="363324"/>
              </a:lnTo>
              <a:lnTo>
                <a:pt x="151304" y="36332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FB7875-C543-48A8-B780-90DC3F521CA7}">
      <dsp:nvSpPr>
        <dsp:cNvPr id="0" name=""/>
        <dsp:cNvSpPr/>
      </dsp:nvSpPr>
      <dsp:spPr>
        <a:xfrm>
          <a:off x="2876678" y="607305"/>
          <a:ext cx="1456717"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High(Score=1) - 3</a:t>
          </a:r>
          <a:endParaRPr lang="en-IN" sz="1100" kern="1200" dirty="0"/>
        </a:p>
      </dsp:txBody>
      <dsp:txXfrm>
        <a:off x="2890867" y="621494"/>
        <a:ext cx="1428339" cy="456055"/>
      </dsp:txXfrm>
    </dsp:sp>
    <dsp:sp modelId="{64D25A19-5E58-4E45-B37A-63C9C3703BBF}">
      <dsp:nvSpPr>
        <dsp:cNvPr id="0" name=""/>
        <dsp:cNvSpPr/>
      </dsp:nvSpPr>
      <dsp:spPr>
        <a:xfrm>
          <a:off x="2725373" y="486197"/>
          <a:ext cx="151304" cy="968866"/>
        </a:xfrm>
        <a:custGeom>
          <a:avLst/>
          <a:gdLst/>
          <a:ahLst/>
          <a:cxnLst/>
          <a:rect l="0" t="0" r="0" b="0"/>
          <a:pathLst>
            <a:path>
              <a:moveTo>
                <a:pt x="0" y="0"/>
              </a:moveTo>
              <a:lnTo>
                <a:pt x="0" y="968866"/>
              </a:lnTo>
              <a:lnTo>
                <a:pt x="151304" y="968866"/>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1E98EA-9903-4356-88A8-D20D28C0CD9D}">
      <dsp:nvSpPr>
        <dsp:cNvPr id="0" name=""/>
        <dsp:cNvSpPr/>
      </dsp:nvSpPr>
      <dsp:spPr>
        <a:xfrm>
          <a:off x="2876678" y="1212847"/>
          <a:ext cx="1475381"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Mid(Score=2) – 2</a:t>
          </a:r>
          <a:endParaRPr lang="en-IN" sz="1100" kern="1200" dirty="0"/>
        </a:p>
      </dsp:txBody>
      <dsp:txXfrm>
        <a:off x="2890867" y="1227036"/>
        <a:ext cx="1447003" cy="456055"/>
      </dsp:txXfrm>
    </dsp:sp>
    <dsp:sp modelId="{2027AE95-BDC2-428A-ACE5-8768CCB53305}">
      <dsp:nvSpPr>
        <dsp:cNvPr id="0" name=""/>
        <dsp:cNvSpPr/>
      </dsp:nvSpPr>
      <dsp:spPr>
        <a:xfrm>
          <a:off x="2725373" y="486197"/>
          <a:ext cx="151304" cy="1576171"/>
        </a:xfrm>
        <a:custGeom>
          <a:avLst/>
          <a:gdLst/>
          <a:ahLst/>
          <a:cxnLst/>
          <a:rect l="0" t="0" r="0" b="0"/>
          <a:pathLst>
            <a:path>
              <a:moveTo>
                <a:pt x="0" y="0"/>
              </a:moveTo>
              <a:lnTo>
                <a:pt x="0" y="1576171"/>
              </a:lnTo>
              <a:lnTo>
                <a:pt x="151304" y="1576171"/>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B021D9-870D-4FB4-A857-5686E5E49C11}">
      <dsp:nvSpPr>
        <dsp:cNvPr id="0" name=""/>
        <dsp:cNvSpPr/>
      </dsp:nvSpPr>
      <dsp:spPr>
        <a:xfrm>
          <a:off x="2876678" y="1820152"/>
          <a:ext cx="1475211"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Low(Score=3) – 1</a:t>
          </a:r>
          <a:endParaRPr lang="en-IN" sz="1100" kern="1200" dirty="0"/>
        </a:p>
      </dsp:txBody>
      <dsp:txXfrm>
        <a:off x="2890867" y="1834341"/>
        <a:ext cx="1446833" cy="456055"/>
      </dsp:txXfrm>
    </dsp:sp>
    <dsp:sp modelId="{7FAB0EED-095E-4BB0-8D91-CE80FCFAFC61}">
      <dsp:nvSpPr>
        <dsp:cNvPr id="0" name=""/>
        <dsp:cNvSpPr/>
      </dsp:nvSpPr>
      <dsp:spPr>
        <a:xfrm>
          <a:off x="4329334" y="1764"/>
          <a:ext cx="1493952" cy="484433"/>
        </a:xfrm>
        <a:prstGeom prst="roundRect">
          <a:avLst>
            <a:gd name="adj" fmla="val 10000"/>
          </a:avLst>
        </a:prstGeom>
        <a:solidFill>
          <a:srgbClr val="C9E7A7"/>
        </a:solidFill>
        <a:ln>
          <a:solidFill>
            <a:schemeClr val="tx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Monetary Segment</a:t>
          </a:r>
          <a:endParaRPr lang="en-IN" sz="1400" kern="1200" dirty="0"/>
        </a:p>
      </dsp:txBody>
      <dsp:txXfrm>
        <a:off x="4343523" y="15953"/>
        <a:ext cx="1465574" cy="456055"/>
      </dsp:txXfrm>
    </dsp:sp>
    <dsp:sp modelId="{8CFCD433-E0F8-43CC-BF66-A3904483A9E4}">
      <dsp:nvSpPr>
        <dsp:cNvPr id="0" name=""/>
        <dsp:cNvSpPr/>
      </dsp:nvSpPr>
      <dsp:spPr>
        <a:xfrm>
          <a:off x="4478730" y="486197"/>
          <a:ext cx="149395" cy="363324"/>
        </a:xfrm>
        <a:custGeom>
          <a:avLst/>
          <a:gdLst/>
          <a:ahLst/>
          <a:cxnLst/>
          <a:rect l="0" t="0" r="0" b="0"/>
          <a:pathLst>
            <a:path>
              <a:moveTo>
                <a:pt x="0" y="0"/>
              </a:moveTo>
              <a:lnTo>
                <a:pt x="0" y="363324"/>
              </a:lnTo>
              <a:lnTo>
                <a:pt x="149395" y="363324"/>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ADE6C3-57AE-4D01-9987-068C7A3EC1AF}">
      <dsp:nvSpPr>
        <dsp:cNvPr id="0" name=""/>
        <dsp:cNvSpPr/>
      </dsp:nvSpPr>
      <dsp:spPr>
        <a:xfrm>
          <a:off x="4628125" y="607305"/>
          <a:ext cx="1545341"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High(Score=1) - &gt;7k</a:t>
          </a:r>
          <a:endParaRPr lang="en-IN" sz="1100" kern="1200" dirty="0"/>
        </a:p>
      </dsp:txBody>
      <dsp:txXfrm>
        <a:off x="4642314" y="621494"/>
        <a:ext cx="1516963" cy="456055"/>
      </dsp:txXfrm>
    </dsp:sp>
    <dsp:sp modelId="{B0C12EC8-CE1E-4835-ADF3-C4BCE95B8557}">
      <dsp:nvSpPr>
        <dsp:cNvPr id="0" name=""/>
        <dsp:cNvSpPr/>
      </dsp:nvSpPr>
      <dsp:spPr>
        <a:xfrm>
          <a:off x="4478730" y="486197"/>
          <a:ext cx="149395" cy="968866"/>
        </a:xfrm>
        <a:custGeom>
          <a:avLst/>
          <a:gdLst/>
          <a:ahLst/>
          <a:cxnLst/>
          <a:rect l="0" t="0" r="0" b="0"/>
          <a:pathLst>
            <a:path>
              <a:moveTo>
                <a:pt x="0" y="0"/>
              </a:moveTo>
              <a:lnTo>
                <a:pt x="0" y="968866"/>
              </a:lnTo>
              <a:lnTo>
                <a:pt x="149395" y="968866"/>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5ABB2F-A3D3-421E-BAA8-D3421B64DBEA}">
      <dsp:nvSpPr>
        <dsp:cNvPr id="0" name=""/>
        <dsp:cNvSpPr/>
      </dsp:nvSpPr>
      <dsp:spPr>
        <a:xfrm>
          <a:off x="4628125" y="1212847"/>
          <a:ext cx="1558099"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Medium(Score=2) - &gt;3k &amp; &lt;7k</a:t>
          </a:r>
          <a:endParaRPr lang="en-IN" sz="1100" kern="1200" dirty="0"/>
        </a:p>
      </dsp:txBody>
      <dsp:txXfrm>
        <a:off x="4642314" y="1227036"/>
        <a:ext cx="1529721" cy="456055"/>
      </dsp:txXfrm>
    </dsp:sp>
    <dsp:sp modelId="{3A465475-3E79-4B74-9B2C-6189B691CA40}">
      <dsp:nvSpPr>
        <dsp:cNvPr id="0" name=""/>
        <dsp:cNvSpPr/>
      </dsp:nvSpPr>
      <dsp:spPr>
        <a:xfrm>
          <a:off x="4478730" y="486197"/>
          <a:ext cx="138032" cy="1574407"/>
        </a:xfrm>
        <a:custGeom>
          <a:avLst/>
          <a:gdLst/>
          <a:ahLst/>
          <a:cxnLst/>
          <a:rect l="0" t="0" r="0" b="0"/>
          <a:pathLst>
            <a:path>
              <a:moveTo>
                <a:pt x="0" y="0"/>
              </a:moveTo>
              <a:lnTo>
                <a:pt x="0" y="1574407"/>
              </a:lnTo>
              <a:lnTo>
                <a:pt x="138032" y="1574407"/>
              </a:lnTo>
            </a:path>
          </a:pathLst>
        </a:cu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03A85-3BD1-4A44-8158-477DE5877E31}">
      <dsp:nvSpPr>
        <dsp:cNvPr id="0" name=""/>
        <dsp:cNvSpPr/>
      </dsp:nvSpPr>
      <dsp:spPr>
        <a:xfrm>
          <a:off x="4616762" y="1818388"/>
          <a:ext cx="1545550" cy="484433"/>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Low(Score=3) - &lt;3k</a:t>
          </a:r>
          <a:endParaRPr lang="en-IN" sz="1100" kern="1200" dirty="0"/>
        </a:p>
      </dsp:txBody>
      <dsp:txXfrm>
        <a:off x="4630951" y="1832577"/>
        <a:ext cx="1517172" cy="4560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cdr:x>
      <cdr:y>0.27783</cdr:y>
    </cdr:from>
    <cdr:to>
      <cdr:x>0.5</cdr:x>
      <cdr:y>0.54497</cdr:y>
    </cdr:to>
    <cdr:cxnSp macro="">
      <cdr:nvCxnSpPr>
        <cdr:cNvPr id="2" name="Straight Connector 1">
          <a:extLst xmlns:a="http://schemas.openxmlformats.org/drawingml/2006/main">
            <a:ext uri="{FF2B5EF4-FFF2-40B4-BE49-F238E27FC236}">
              <a16:creationId xmlns:a16="http://schemas.microsoft.com/office/drawing/2014/main" id="{9792887C-9349-4E13-95D0-A75E07631617}"/>
            </a:ext>
          </a:extLst>
        </cdr:cNvPr>
        <cdr:cNvCxnSpPr>
          <a:cxnSpLocks xmlns:a="http://schemas.openxmlformats.org/drawingml/2006/main"/>
        </cdr:cNvCxnSpPr>
      </cdr:nvCxnSpPr>
      <cdr:spPr>
        <a:xfrm xmlns:a="http://schemas.openxmlformats.org/drawingml/2006/main" flipV="1">
          <a:off x="3761678" y="1059264"/>
          <a:ext cx="0" cy="1018478"/>
        </a:xfrm>
        <a:prstGeom xmlns:a="http://schemas.openxmlformats.org/drawingml/2006/main" prst="line">
          <a:avLst/>
        </a:prstGeom>
        <a:ln xmlns:a="http://schemas.openxmlformats.org/drawingml/2006/main">
          <a:solidFill>
            <a:srgbClr val="F9E80F"/>
          </a:solidFill>
          <a:prstDash val="dash"/>
          <a:headEnd type="oval"/>
          <a:tailEnd type="ova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31-12-2024</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084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15817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1237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9934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353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1117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4187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1644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6.xml"/><Relationship Id="rId4" Type="http://schemas.openxmlformats.org/officeDocument/2006/relationships/chart" Target="../charts/char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702303" y="1605538"/>
            <a:ext cx="3556000" cy="1692771"/>
          </a:xfrm>
          <a:prstGeom prst="rect">
            <a:avLst/>
          </a:prstGeom>
          <a:noFill/>
        </p:spPr>
        <p:txBody>
          <a:bodyPr wrap="square" rtlCol="0">
            <a:spAutoFit/>
          </a:bodyPr>
          <a:lstStyle/>
          <a:p>
            <a:pPr algn="ctr"/>
            <a:r>
              <a:rPr lang="en-IN" sz="2000" b="1" dirty="0">
                <a:solidFill>
                  <a:schemeClr val="tx1">
                    <a:lumMod val="85000"/>
                    <a:lumOff val="15000"/>
                  </a:schemeClr>
                </a:solidFill>
                <a:latin typeface="+mj-lt"/>
              </a:rPr>
              <a:t>Retail Sales Data Project</a:t>
            </a:r>
            <a:endParaRPr lang="en-IN" sz="2000" b="1" i="0" u="none" strike="noStrike" dirty="0">
              <a:solidFill>
                <a:schemeClr val="tx1">
                  <a:lumMod val="85000"/>
                  <a:lumOff val="15000"/>
                </a:schemeClr>
              </a:solidFill>
              <a:effectLst/>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p:txBody>
      </p:sp>
      <p:sp>
        <p:nvSpPr>
          <p:cNvPr id="3" name="TextBox 2">
            <a:extLst>
              <a:ext uri="{FF2B5EF4-FFF2-40B4-BE49-F238E27FC236}">
                <a16:creationId xmlns:a16="http://schemas.microsoft.com/office/drawing/2014/main" id="{92C6F445-712D-429B-857D-012DFF337B16}"/>
              </a:ext>
            </a:extLst>
          </p:cNvPr>
          <p:cNvSpPr txBox="1"/>
          <p:nvPr/>
        </p:nvSpPr>
        <p:spPr>
          <a:xfrm>
            <a:off x="5211337" y="3298309"/>
            <a:ext cx="3449444" cy="523220"/>
          </a:xfrm>
          <a:prstGeom prst="rect">
            <a:avLst/>
          </a:prstGeom>
          <a:noFill/>
        </p:spPr>
        <p:txBody>
          <a:bodyPr wrap="square" rtlCol="0">
            <a:spAutoFit/>
          </a:bodyPr>
          <a:lstStyle/>
          <a:p>
            <a:r>
              <a:rPr lang="en-US" b="1" dirty="0"/>
              <a:t>Data Analyst - OORJA GUND</a:t>
            </a:r>
          </a:p>
          <a:p>
            <a:r>
              <a:rPr lang="en-US" b="1" dirty="0"/>
              <a:t>E-mail- oorja.gund28@gmail.com</a:t>
            </a:r>
            <a:endParaRPr lang="en-IN" b="1" dirty="0"/>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1994078"/>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DATA CLEANING</a:t>
            </a:r>
          </a:p>
        </p:txBody>
      </p:sp>
    </p:spTree>
    <p:extLst>
      <p:ext uri="{BB962C8B-B14F-4D97-AF65-F5344CB8AC3E}">
        <p14:creationId xmlns:p14="http://schemas.microsoft.com/office/powerpoint/2010/main" val="109229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91327-6AA3-424B-BCBF-85327807B3C6}"/>
              </a:ext>
            </a:extLst>
          </p:cNvPr>
          <p:cNvSpPr>
            <a:spLocks noGrp="1"/>
          </p:cNvSpPr>
          <p:nvPr>
            <p:ph type="body" idx="1"/>
          </p:nvPr>
        </p:nvSpPr>
        <p:spPr>
          <a:xfrm>
            <a:off x="3745958" y="579863"/>
            <a:ext cx="5004032" cy="3800342"/>
          </a:xfrm>
        </p:spPr>
        <p:txBody>
          <a:bodyPr>
            <a:normAutofit/>
          </a:bodyPr>
          <a:lstStyle/>
          <a:p>
            <a:r>
              <a:rPr lang="en-US" sz="1600" dirty="0">
                <a:solidFill>
                  <a:srgbClr val="C00000"/>
                </a:solidFill>
              </a:rPr>
              <a:t>1,12,650-</a:t>
            </a:r>
            <a:r>
              <a:rPr lang="en-US" sz="1600" dirty="0"/>
              <a:t> Raw data</a:t>
            </a:r>
          </a:p>
          <a:p>
            <a:r>
              <a:rPr lang="en-US" sz="1600" dirty="0">
                <a:solidFill>
                  <a:srgbClr val="C00000"/>
                </a:solidFill>
              </a:rPr>
              <a:t>88,631-</a:t>
            </a:r>
            <a:r>
              <a:rPr lang="en-US" sz="1600" dirty="0"/>
              <a:t> records that matched with payment value in payments table.</a:t>
            </a:r>
          </a:p>
          <a:p>
            <a:r>
              <a:rPr lang="en-US" sz="1600" dirty="0">
                <a:solidFill>
                  <a:srgbClr val="C00000"/>
                </a:solidFill>
              </a:rPr>
              <a:t>13,794-</a:t>
            </a:r>
            <a:r>
              <a:rPr lang="en-US" sz="1600" dirty="0"/>
              <a:t> records after picking out max quantity from 24,019 records.</a:t>
            </a:r>
          </a:p>
          <a:p>
            <a:r>
              <a:rPr lang="en-US" sz="1600" dirty="0">
                <a:solidFill>
                  <a:srgbClr val="C00000"/>
                </a:solidFill>
              </a:rPr>
              <a:t>6,553-</a:t>
            </a:r>
            <a:r>
              <a:rPr lang="en-US" sz="1600" dirty="0"/>
              <a:t> these are order ids whose amount matched with payment value.</a:t>
            </a:r>
          </a:p>
          <a:p>
            <a:r>
              <a:rPr lang="en-US" sz="1600" dirty="0">
                <a:solidFill>
                  <a:srgbClr val="C00000"/>
                </a:solidFill>
              </a:rPr>
              <a:t>3,482-</a:t>
            </a:r>
            <a:r>
              <a:rPr lang="en-US" sz="1600" dirty="0"/>
              <a:t> these are the ones that did not match, and total records for these were 8,032.</a:t>
            </a:r>
          </a:p>
          <a:p>
            <a:r>
              <a:rPr lang="en-US" sz="1600" dirty="0">
                <a:solidFill>
                  <a:srgbClr val="C00000"/>
                </a:solidFill>
              </a:rPr>
              <a:t>3,221-</a:t>
            </a:r>
            <a:r>
              <a:rPr lang="en-US" sz="1600" dirty="0"/>
              <a:t> these order ids (total records-7,283) were found after replacing quantity by 1 and total amount by MRP-discount in the 8,032 records.  Store ids were also replaced by the ones with max amount.</a:t>
            </a:r>
          </a:p>
          <a:p>
            <a:endParaRPr lang="en-IN" sz="1600" dirty="0"/>
          </a:p>
        </p:txBody>
      </p:sp>
      <p:sp>
        <p:nvSpPr>
          <p:cNvPr id="4" name="Title 2">
            <a:extLst>
              <a:ext uri="{FF2B5EF4-FFF2-40B4-BE49-F238E27FC236}">
                <a16:creationId xmlns:a16="http://schemas.microsoft.com/office/drawing/2014/main" id="{8C0DA6DA-EA86-49C3-99CF-AE665158CC12}"/>
              </a:ext>
            </a:extLst>
          </p:cNvPr>
          <p:cNvSpPr txBox="1">
            <a:spLocks/>
          </p:cNvSpPr>
          <p:nvPr/>
        </p:nvSpPr>
        <p:spPr>
          <a:xfrm>
            <a:off x="510555" y="83502"/>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dirty="0">
                <a:latin typeface="Arial" panose="020B0604020202020204" pitchFamily="34" charset="0"/>
                <a:cs typeface="Arial" panose="020B0604020202020204" pitchFamily="34" charset="0"/>
              </a:rPr>
              <a:t>ORDERS TABLE</a:t>
            </a:r>
          </a:p>
        </p:txBody>
      </p:sp>
      <p:graphicFrame>
        <p:nvGraphicFramePr>
          <p:cNvPr id="5" name="Diagram 4">
            <a:extLst>
              <a:ext uri="{FF2B5EF4-FFF2-40B4-BE49-F238E27FC236}">
                <a16:creationId xmlns:a16="http://schemas.microsoft.com/office/drawing/2014/main" id="{9297B06B-F5F6-4509-B342-3842C6CA17CB}"/>
              </a:ext>
            </a:extLst>
          </p:cNvPr>
          <p:cNvGraphicFramePr/>
          <p:nvPr>
            <p:extLst>
              <p:ext uri="{D42A27DB-BD31-4B8C-83A1-F6EECF244321}">
                <p14:modId xmlns:p14="http://schemas.microsoft.com/office/powerpoint/2010/main" val="3423466350"/>
              </p:ext>
            </p:extLst>
          </p:nvPr>
        </p:nvGraphicFramePr>
        <p:xfrm>
          <a:off x="-1509133" y="512956"/>
          <a:ext cx="6750206" cy="4090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8E98FE3-EE1A-43B2-8419-871E18278120}"/>
              </a:ext>
            </a:extLst>
          </p:cNvPr>
          <p:cNvSpPr txBox="1"/>
          <p:nvPr/>
        </p:nvSpPr>
        <p:spPr>
          <a:xfrm>
            <a:off x="4046440" y="4291990"/>
            <a:ext cx="4703550" cy="338554"/>
          </a:xfrm>
          <a:prstGeom prst="rect">
            <a:avLst/>
          </a:prstGeom>
          <a:noFill/>
          <a:ln>
            <a:solidFill>
              <a:srgbClr val="0070C0"/>
            </a:solidFill>
          </a:ln>
        </p:spPr>
        <p:txBody>
          <a:bodyPr wrap="square" rtlCol="0">
            <a:spAutoFit/>
          </a:bodyPr>
          <a:lstStyle/>
          <a:p>
            <a:r>
              <a:rPr lang="en-US" sz="1600" dirty="0">
                <a:solidFill>
                  <a:srgbClr val="C00000"/>
                </a:solidFill>
              </a:rPr>
              <a:t>Final records =&gt; </a:t>
            </a:r>
            <a:r>
              <a:rPr lang="en-US" sz="1600" dirty="0"/>
              <a:t>88,631+6,553+7,283 = 1,02,467</a:t>
            </a:r>
            <a:endParaRPr lang="en-IN" sz="1600" dirty="0"/>
          </a:p>
        </p:txBody>
      </p:sp>
    </p:spTree>
    <p:extLst>
      <p:ext uri="{BB962C8B-B14F-4D97-AF65-F5344CB8AC3E}">
        <p14:creationId xmlns:p14="http://schemas.microsoft.com/office/powerpoint/2010/main" val="172980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C0DA6DA-EA86-49C3-99CF-AE665158CC12}"/>
              </a:ext>
            </a:extLst>
          </p:cNvPr>
          <p:cNvSpPr txBox="1">
            <a:spLocks/>
          </p:cNvSpPr>
          <p:nvPr/>
        </p:nvSpPr>
        <p:spPr>
          <a:xfrm>
            <a:off x="510555" y="83502"/>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400" dirty="0">
                <a:latin typeface="Arial" panose="020B0604020202020204" pitchFamily="34" charset="0"/>
                <a:cs typeface="Arial" panose="020B0604020202020204" pitchFamily="34" charset="0"/>
              </a:rPr>
              <a:t>FINAL TABLES</a:t>
            </a:r>
          </a:p>
        </p:txBody>
      </p:sp>
      <p:graphicFrame>
        <p:nvGraphicFramePr>
          <p:cNvPr id="3" name="Diagram 2">
            <a:extLst>
              <a:ext uri="{FF2B5EF4-FFF2-40B4-BE49-F238E27FC236}">
                <a16:creationId xmlns:a16="http://schemas.microsoft.com/office/drawing/2014/main" id="{16D7311F-3816-416B-9DEC-AC0B5E5F5F21}"/>
              </a:ext>
            </a:extLst>
          </p:cNvPr>
          <p:cNvGraphicFramePr/>
          <p:nvPr>
            <p:extLst>
              <p:ext uri="{D42A27DB-BD31-4B8C-83A1-F6EECF244321}">
                <p14:modId xmlns:p14="http://schemas.microsoft.com/office/powerpoint/2010/main" val="1210700853"/>
              </p:ext>
            </p:extLst>
          </p:nvPr>
        </p:nvGraphicFramePr>
        <p:xfrm>
          <a:off x="-366729" y="1286107"/>
          <a:ext cx="3925229" cy="2304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4225B097-D521-4395-AE76-51EDA5471362}"/>
              </a:ext>
            </a:extLst>
          </p:cNvPr>
          <p:cNvGraphicFramePr/>
          <p:nvPr>
            <p:extLst>
              <p:ext uri="{D42A27DB-BD31-4B8C-83A1-F6EECF244321}">
                <p14:modId xmlns:p14="http://schemas.microsoft.com/office/powerpoint/2010/main" val="536193246"/>
              </p:ext>
            </p:extLst>
          </p:nvPr>
        </p:nvGraphicFramePr>
        <p:xfrm>
          <a:off x="2700454" y="1286107"/>
          <a:ext cx="3743092" cy="23045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D70D13AE-25F4-43DC-AD7D-9F37024CDA72}"/>
              </a:ext>
            </a:extLst>
          </p:cNvPr>
          <p:cNvGraphicFramePr/>
          <p:nvPr>
            <p:extLst>
              <p:ext uri="{D42A27DB-BD31-4B8C-83A1-F6EECF244321}">
                <p14:modId xmlns:p14="http://schemas.microsoft.com/office/powerpoint/2010/main" val="170522665"/>
              </p:ext>
            </p:extLst>
          </p:nvPr>
        </p:nvGraphicFramePr>
        <p:xfrm>
          <a:off x="5444252" y="1286107"/>
          <a:ext cx="4066477" cy="23045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39991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EXPLORATORY DATA </a:t>
            </a:r>
          </a:p>
          <a:p>
            <a:pPr algn="ctr"/>
            <a:r>
              <a:rPr lang="en-IN" sz="3200" dirty="0">
                <a:solidFill>
                  <a:schemeClr val="tx2"/>
                </a:solidFill>
                <a:latin typeface="Arial" panose="020B0604020202020204" pitchFamily="34" charset="0"/>
                <a:cs typeface="Arial" panose="020B0604020202020204" pitchFamily="34" charset="0"/>
              </a:rPr>
              <a:t>ANALYSIS</a:t>
            </a:r>
          </a:p>
        </p:txBody>
      </p:sp>
    </p:spTree>
    <p:extLst>
      <p:ext uri="{BB962C8B-B14F-4D97-AF65-F5344CB8AC3E}">
        <p14:creationId xmlns:p14="http://schemas.microsoft.com/office/powerpoint/2010/main" val="305517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400" dirty="0">
                <a:latin typeface="Arial" panose="020B0604020202020204" pitchFamily="34" charset="0"/>
                <a:cs typeface="Arial" panose="020B0604020202020204" pitchFamily="34" charset="0"/>
              </a:rPr>
              <a:t>KEY PERFORMANCE INDICATORS</a:t>
            </a:r>
          </a:p>
        </p:txBody>
      </p:sp>
      <p:graphicFrame>
        <p:nvGraphicFramePr>
          <p:cNvPr id="7" name="Diagram 6">
            <a:extLst>
              <a:ext uri="{FF2B5EF4-FFF2-40B4-BE49-F238E27FC236}">
                <a16:creationId xmlns:a16="http://schemas.microsoft.com/office/drawing/2014/main" id="{AE812D5E-2B93-4E6E-8E79-49BF1D58221F}"/>
              </a:ext>
            </a:extLst>
          </p:cNvPr>
          <p:cNvGraphicFramePr/>
          <p:nvPr>
            <p:extLst>
              <p:ext uri="{D42A27DB-BD31-4B8C-83A1-F6EECF244321}">
                <p14:modId xmlns:p14="http://schemas.microsoft.com/office/powerpoint/2010/main" val="3661255053"/>
              </p:ext>
            </p:extLst>
          </p:nvPr>
        </p:nvGraphicFramePr>
        <p:xfrm>
          <a:off x="-646771" y="1152292"/>
          <a:ext cx="5843239" cy="3352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56F289E6-3F04-4B43-814F-8E2021C5B804}"/>
              </a:ext>
            </a:extLst>
          </p:cNvPr>
          <p:cNvSpPr txBox="1"/>
          <p:nvPr/>
        </p:nvSpPr>
        <p:spPr>
          <a:xfrm>
            <a:off x="903248" y="679685"/>
            <a:ext cx="2743200" cy="369332"/>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sz="1800" b="1" dirty="0">
                <a:solidFill>
                  <a:srgbClr val="90BEC6"/>
                </a:solidFill>
                <a:latin typeface="Arial" panose="020B0604020202020204" pitchFamily="34" charset="0"/>
                <a:cs typeface="Arial" panose="020B0604020202020204" pitchFamily="34" charset="0"/>
              </a:rPr>
              <a:t>SALES INFORMATION</a:t>
            </a:r>
          </a:p>
        </p:txBody>
      </p:sp>
      <p:sp>
        <p:nvSpPr>
          <p:cNvPr id="14" name="TextBox 13">
            <a:extLst>
              <a:ext uri="{FF2B5EF4-FFF2-40B4-BE49-F238E27FC236}">
                <a16:creationId xmlns:a16="http://schemas.microsoft.com/office/drawing/2014/main" id="{3BE14257-C35D-4438-B867-6CE02457093A}"/>
              </a:ext>
            </a:extLst>
          </p:cNvPr>
          <p:cNvSpPr txBox="1"/>
          <p:nvPr/>
        </p:nvSpPr>
        <p:spPr>
          <a:xfrm>
            <a:off x="4999462" y="679685"/>
            <a:ext cx="2929054" cy="369332"/>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sz="1800" b="1" dirty="0">
                <a:solidFill>
                  <a:srgbClr val="90BEC6"/>
                </a:solidFill>
                <a:latin typeface="Arial" panose="020B0604020202020204" pitchFamily="34" charset="0"/>
                <a:cs typeface="Arial" panose="020B0604020202020204" pitchFamily="34" charset="0"/>
              </a:rPr>
              <a:t>ORDERS INFORMATION</a:t>
            </a:r>
          </a:p>
        </p:txBody>
      </p:sp>
      <p:graphicFrame>
        <p:nvGraphicFramePr>
          <p:cNvPr id="15" name="Diagram 14">
            <a:extLst>
              <a:ext uri="{FF2B5EF4-FFF2-40B4-BE49-F238E27FC236}">
                <a16:creationId xmlns:a16="http://schemas.microsoft.com/office/drawing/2014/main" id="{1636678C-436C-448D-83DA-0352DE12F8D7}"/>
              </a:ext>
            </a:extLst>
          </p:cNvPr>
          <p:cNvGraphicFramePr/>
          <p:nvPr>
            <p:extLst>
              <p:ext uri="{D42A27DB-BD31-4B8C-83A1-F6EECF244321}">
                <p14:modId xmlns:p14="http://schemas.microsoft.com/office/powerpoint/2010/main" val="3843702465"/>
              </p:ext>
            </p:extLst>
          </p:nvPr>
        </p:nvGraphicFramePr>
        <p:xfrm>
          <a:off x="3594409" y="1159725"/>
          <a:ext cx="5843239" cy="3352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94215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400" dirty="0">
                <a:latin typeface="Arial" panose="020B0604020202020204" pitchFamily="34" charset="0"/>
                <a:cs typeface="Arial" panose="020B0604020202020204" pitchFamily="34" charset="0"/>
              </a:rPr>
              <a:t>KEY PERFORMANCE INDICATORS</a:t>
            </a:r>
          </a:p>
        </p:txBody>
      </p:sp>
      <p:graphicFrame>
        <p:nvGraphicFramePr>
          <p:cNvPr id="7" name="Diagram 6">
            <a:extLst>
              <a:ext uri="{FF2B5EF4-FFF2-40B4-BE49-F238E27FC236}">
                <a16:creationId xmlns:a16="http://schemas.microsoft.com/office/drawing/2014/main" id="{AE812D5E-2B93-4E6E-8E79-49BF1D58221F}"/>
              </a:ext>
            </a:extLst>
          </p:cNvPr>
          <p:cNvGraphicFramePr/>
          <p:nvPr>
            <p:extLst>
              <p:ext uri="{D42A27DB-BD31-4B8C-83A1-F6EECF244321}">
                <p14:modId xmlns:p14="http://schemas.microsoft.com/office/powerpoint/2010/main" val="124422484"/>
              </p:ext>
            </p:extLst>
          </p:nvPr>
        </p:nvGraphicFramePr>
        <p:xfrm>
          <a:off x="-921834" y="1152292"/>
          <a:ext cx="6452839" cy="3352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56F289E6-3F04-4B43-814F-8E2021C5B804}"/>
              </a:ext>
            </a:extLst>
          </p:cNvPr>
          <p:cNvSpPr txBox="1"/>
          <p:nvPr/>
        </p:nvSpPr>
        <p:spPr>
          <a:xfrm>
            <a:off x="663497" y="679685"/>
            <a:ext cx="3222702" cy="369332"/>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sz="1800" b="1" dirty="0">
                <a:solidFill>
                  <a:srgbClr val="90BEC6"/>
                </a:solidFill>
                <a:latin typeface="Arial" panose="020B0604020202020204" pitchFamily="34" charset="0"/>
                <a:cs typeface="Arial" panose="020B0604020202020204" pitchFamily="34" charset="0"/>
              </a:rPr>
              <a:t>CUSTOMER INFORMATION</a:t>
            </a:r>
          </a:p>
        </p:txBody>
      </p:sp>
      <p:sp>
        <p:nvSpPr>
          <p:cNvPr id="14" name="TextBox 13">
            <a:extLst>
              <a:ext uri="{FF2B5EF4-FFF2-40B4-BE49-F238E27FC236}">
                <a16:creationId xmlns:a16="http://schemas.microsoft.com/office/drawing/2014/main" id="{3BE14257-C35D-4438-B867-6CE02457093A}"/>
              </a:ext>
            </a:extLst>
          </p:cNvPr>
          <p:cNvSpPr txBox="1"/>
          <p:nvPr/>
        </p:nvSpPr>
        <p:spPr>
          <a:xfrm>
            <a:off x="4939989" y="679685"/>
            <a:ext cx="2929054" cy="369332"/>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IN" sz="1800" b="1" dirty="0">
                <a:solidFill>
                  <a:srgbClr val="90BEC6"/>
                </a:solidFill>
                <a:latin typeface="Arial" panose="020B0604020202020204" pitchFamily="34" charset="0"/>
                <a:cs typeface="Arial" panose="020B0604020202020204" pitchFamily="34" charset="0"/>
              </a:rPr>
              <a:t>STORE INFORMATION</a:t>
            </a:r>
          </a:p>
        </p:txBody>
      </p:sp>
      <p:graphicFrame>
        <p:nvGraphicFramePr>
          <p:cNvPr id="15" name="Diagram 14">
            <a:extLst>
              <a:ext uri="{FF2B5EF4-FFF2-40B4-BE49-F238E27FC236}">
                <a16:creationId xmlns:a16="http://schemas.microsoft.com/office/drawing/2014/main" id="{1636678C-436C-448D-83DA-0352DE12F8D7}"/>
              </a:ext>
            </a:extLst>
          </p:cNvPr>
          <p:cNvGraphicFramePr/>
          <p:nvPr>
            <p:extLst>
              <p:ext uri="{D42A27DB-BD31-4B8C-83A1-F6EECF244321}">
                <p14:modId xmlns:p14="http://schemas.microsoft.com/office/powerpoint/2010/main" val="3208278030"/>
              </p:ext>
            </p:extLst>
          </p:nvPr>
        </p:nvGraphicFramePr>
        <p:xfrm>
          <a:off x="3482896" y="1211768"/>
          <a:ext cx="5843239" cy="1159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8371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7DCB5549-AA38-421D-9C34-AD4BF02E818D}"/>
              </a:ext>
            </a:extLst>
          </p:cNvPr>
          <p:cNvGraphicFramePr>
            <a:graphicFrameLocks/>
          </p:cNvGraphicFramePr>
          <p:nvPr>
            <p:extLst>
              <p:ext uri="{D42A27DB-BD31-4B8C-83A1-F6EECF244321}">
                <p14:modId xmlns:p14="http://schemas.microsoft.com/office/powerpoint/2010/main" val="131558786"/>
              </p:ext>
            </p:extLst>
          </p:nvPr>
        </p:nvGraphicFramePr>
        <p:xfrm>
          <a:off x="4698380" y="977124"/>
          <a:ext cx="4207727" cy="31892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BB25F9CE-246B-4563-A6A6-26474D217C21}"/>
              </a:ext>
            </a:extLst>
          </p:cNvPr>
          <p:cNvGraphicFramePr>
            <a:graphicFrameLocks/>
          </p:cNvGraphicFramePr>
          <p:nvPr>
            <p:extLst>
              <p:ext uri="{D42A27DB-BD31-4B8C-83A1-F6EECF244321}">
                <p14:modId xmlns:p14="http://schemas.microsoft.com/office/powerpoint/2010/main" val="1421587625"/>
              </p:ext>
            </p:extLst>
          </p:nvPr>
        </p:nvGraphicFramePr>
        <p:xfrm>
          <a:off x="185853" y="977123"/>
          <a:ext cx="4334107" cy="31892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7080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7" name="Chart 6">
            <a:extLst>
              <a:ext uri="{FF2B5EF4-FFF2-40B4-BE49-F238E27FC236}">
                <a16:creationId xmlns:a16="http://schemas.microsoft.com/office/drawing/2014/main" id="{3ECD77D2-2FA1-4CC2-BCF0-B10348F01DF3}"/>
              </a:ext>
            </a:extLst>
          </p:cNvPr>
          <p:cNvGraphicFramePr>
            <a:graphicFrameLocks/>
          </p:cNvGraphicFramePr>
          <p:nvPr>
            <p:extLst>
              <p:ext uri="{D42A27DB-BD31-4B8C-83A1-F6EECF244321}">
                <p14:modId xmlns:p14="http://schemas.microsoft.com/office/powerpoint/2010/main" val="2932586370"/>
              </p:ext>
            </p:extLst>
          </p:nvPr>
        </p:nvGraphicFramePr>
        <p:xfrm>
          <a:off x="854927" y="951571"/>
          <a:ext cx="7315200" cy="34048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091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07401C5E-D78C-4980-98D4-36A34AAC12AC}"/>
              </a:ext>
            </a:extLst>
          </p:cNvPr>
          <p:cNvGraphicFramePr>
            <a:graphicFrameLocks/>
          </p:cNvGraphicFramePr>
          <p:nvPr>
            <p:extLst>
              <p:ext uri="{D42A27DB-BD31-4B8C-83A1-F6EECF244321}">
                <p14:modId xmlns:p14="http://schemas.microsoft.com/office/powerpoint/2010/main" val="2653678569"/>
              </p:ext>
            </p:extLst>
          </p:nvPr>
        </p:nvGraphicFramePr>
        <p:xfrm>
          <a:off x="564995" y="832624"/>
          <a:ext cx="7783551" cy="35758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93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7" name="Chart 6">
            <a:extLst>
              <a:ext uri="{FF2B5EF4-FFF2-40B4-BE49-F238E27FC236}">
                <a16:creationId xmlns:a16="http://schemas.microsoft.com/office/drawing/2014/main" id="{CA1FFDAE-467E-4B5F-B966-DD48AB9CD224}"/>
              </a:ext>
            </a:extLst>
          </p:cNvPr>
          <p:cNvGraphicFramePr>
            <a:graphicFrameLocks/>
          </p:cNvGraphicFramePr>
          <p:nvPr>
            <p:extLst>
              <p:ext uri="{D42A27DB-BD31-4B8C-83A1-F6EECF244321}">
                <p14:modId xmlns:p14="http://schemas.microsoft.com/office/powerpoint/2010/main" val="3537738934"/>
              </p:ext>
            </p:extLst>
          </p:nvPr>
        </p:nvGraphicFramePr>
        <p:xfrm>
          <a:off x="317089" y="791271"/>
          <a:ext cx="8388295" cy="37138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665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4" name="Rectangle 3">
            <a:extLst>
              <a:ext uri="{FF2B5EF4-FFF2-40B4-BE49-F238E27FC236}">
                <a16:creationId xmlns:a16="http://schemas.microsoft.com/office/drawing/2014/main" id="{8C164517-5984-4695-AB51-E16AC3CF1662}"/>
              </a:ext>
            </a:extLst>
          </p:cNvPr>
          <p:cNvSpPr/>
          <p:nvPr/>
        </p:nvSpPr>
        <p:spPr>
          <a:xfrm>
            <a:off x="1003609" y="996176"/>
            <a:ext cx="2765501" cy="483453"/>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Problem Statement</a:t>
            </a:r>
            <a:endParaRPr lang="en-IN" dirty="0"/>
          </a:p>
        </p:txBody>
      </p:sp>
      <p:sp>
        <p:nvSpPr>
          <p:cNvPr id="7" name="Rectangle 6">
            <a:extLst>
              <a:ext uri="{FF2B5EF4-FFF2-40B4-BE49-F238E27FC236}">
                <a16:creationId xmlns:a16="http://schemas.microsoft.com/office/drawing/2014/main" id="{F62231C1-C26F-40A4-BAB9-79D434782E6F}"/>
              </a:ext>
            </a:extLst>
          </p:cNvPr>
          <p:cNvSpPr/>
          <p:nvPr/>
        </p:nvSpPr>
        <p:spPr>
          <a:xfrm>
            <a:off x="1003610" y="1479629"/>
            <a:ext cx="2765502" cy="23415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rtl="0">
              <a:spcBef>
                <a:spcPts val="0"/>
              </a:spcBef>
              <a:spcAft>
                <a:spcPts val="1200"/>
              </a:spcAft>
              <a:buFont typeface="Arial" panose="020B0604020202020204" pitchFamily="34" charset="0"/>
              <a:buChar char="•"/>
            </a:pPr>
            <a:endParaRPr lang="en-US" sz="1200" b="0" i="0" u="none" strike="noStrike" dirty="0">
              <a:solidFill>
                <a:srgbClr val="000000"/>
              </a:solidFill>
              <a:effectLst/>
              <a:latin typeface="Old Standard TT"/>
            </a:endParaRPr>
          </a:p>
          <a:p>
            <a:pPr marL="171450" indent="-171450" rtl="0">
              <a:spcBef>
                <a:spcPts val="0"/>
              </a:spcBef>
              <a:spcAft>
                <a:spcPts val="1200"/>
              </a:spcAft>
              <a:buFont typeface="Arial" panose="020B0604020202020204" pitchFamily="34" charset="0"/>
              <a:buChar char="•"/>
            </a:pPr>
            <a:endParaRPr lang="en-US" sz="1200" dirty="0">
              <a:solidFill>
                <a:srgbClr val="000000"/>
              </a:solidFill>
              <a:latin typeface="Arial" panose="020B0604020202020204" pitchFamily="34" charset="0"/>
              <a:cs typeface="Arial" panose="020B0604020202020204" pitchFamily="34" charset="0"/>
            </a:endParaRPr>
          </a:p>
          <a:p>
            <a:pPr marL="171450" indent="-171450" rtl="0">
              <a:spcBef>
                <a:spcPts val="0"/>
              </a:spcBef>
              <a:spcAft>
                <a:spcPts val="1200"/>
              </a:spcAft>
              <a:buFont typeface="Arial" panose="020B0604020202020204" pitchFamily="34" charset="0"/>
              <a:buChar char="•"/>
            </a:pPr>
            <a:endParaRPr lang="en-US" sz="1200" b="0" i="0" u="none" strike="noStrike" dirty="0">
              <a:solidFill>
                <a:srgbClr val="000000"/>
              </a:solidFill>
              <a:effectLst/>
              <a:latin typeface="Old Standard TT"/>
            </a:endParaRPr>
          </a:p>
          <a:p>
            <a:pPr marL="171450" indent="-171450" rtl="0">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The Retail client  wants help in measuring, and analyzing the performance of the business, by identifying key areas like customer behaviors, product behavior, store behavior, etc.</a:t>
            </a:r>
          </a:p>
          <a:p>
            <a:pPr marL="171450" indent="-171450" rtl="0">
              <a:spcBef>
                <a:spcPts val="0"/>
              </a:spcBef>
              <a:spcAft>
                <a:spcPts val="1200"/>
              </a:spcAft>
              <a:buFont typeface="Arial" panose="020B0604020202020204" pitchFamily="34" charset="0"/>
              <a:buChar char="•"/>
            </a:pPr>
            <a:r>
              <a:rPr lang="en-US" sz="1200" dirty="0">
                <a:solidFill>
                  <a:srgbClr val="000000"/>
                </a:solidFill>
                <a:latin typeface="Arial" panose="020B0604020202020204" pitchFamily="34" charset="0"/>
                <a:cs typeface="Arial" panose="020B0604020202020204" pitchFamily="34" charset="0"/>
              </a:rPr>
              <a:t>The client has provided Point of sales data for period Sep 2021 to Oct 2023 for 37 stores out of 534 stores across 7 states.</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1200"/>
              </a:spcAft>
            </a:pPr>
            <a:endParaRPr lang="en-US" sz="1050" b="0" dirty="0">
              <a:effectLst/>
            </a:endParaRPr>
          </a:p>
          <a:p>
            <a:br>
              <a:rPr lang="en-US" dirty="0"/>
            </a:br>
            <a:endParaRPr lang="en-IN" dirty="0"/>
          </a:p>
        </p:txBody>
      </p:sp>
      <p:sp>
        <p:nvSpPr>
          <p:cNvPr id="8" name="Rectangle 7">
            <a:extLst>
              <a:ext uri="{FF2B5EF4-FFF2-40B4-BE49-F238E27FC236}">
                <a16:creationId xmlns:a16="http://schemas.microsoft.com/office/drawing/2014/main" id="{FF7831BB-E63D-4698-932A-657B2499C7BC}"/>
              </a:ext>
            </a:extLst>
          </p:cNvPr>
          <p:cNvSpPr/>
          <p:nvPr/>
        </p:nvSpPr>
        <p:spPr>
          <a:xfrm>
            <a:off x="5259659" y="996176"/>
            <a:ext cx="2765502" cy="483453"/>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Objective</a:t>
            </a:r>
            <a:endParaRPr lang="en-IN" dirty="0"/>
          </a:p>
        </p:txBody>
      </p:sp>
      <p:sp>
        <p:nvSpPr>
          <p:cNvPr id="9" name="Rectangle 8">
            <a:extLst>
              <a:ext uri="{FF2B5EF4-FFF2-40B4-BE49-F238E27FC236}">
                <a16:creationId xmlns:a16="http://schemas.microsoft.com/office/drawing/2014/main" id="{C19868D7-1DA5-471E-B969-B0EB87C2909E}"/>
              </a:ext>
            </a:extLst>
          </p:cNvPr>
          <p:cNvSpPr/>
          <p:nvPr/>
        </p:nvSpPr>
        <p:spPr>
          <a:xfrm>
            <a:off x="5259659" y="1479629"/>
            <a:ext cx="2765502" cy="23415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rtl="0">
              <a:spcBef>
                <a:spcPts val="0"/>
              </a:spcBef>
              <a:spcAft>
                <a:spcPts val="120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1200"/>
              </a:spcAft>
            </a:pPr>
            <a:endParaRPr lang="en-US" sz="1200" b="0" i="0" u="none" strike="noStrike" dirty="0">
              <a:solidFill>
                <a:srgbClr val="000000"/>
              </a:solidFill>
              <a:effectLst/>
              <a:latin typeface="Old Standard TT"/>
            </a:endParaRPr>
          </a:p>
          <a:p>
            <a:pPr marL="171450" indent="-171450" rtl="0">
              <a:spcBef>
                <a:spcPts val="0"/>
              </a:spcBef>
              <a:spcAft>
                <a:spcPts val="1200"/>
              </a:spcAft>
              <a:buFont typeface="Arial" panose="020B0604020202020204" pitchFamily="34" charset="0"/>
              <a:buChar char="•"/>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marL="171450" indent="-171450" rtl="0">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To provide data driven analysis of key metrics at product level, customer level, sales level, store level, etc.</a:t>
            </a:r>
          </a:p>
          <a:p>
            <a:pPr marL="171450" indent="-171450" rtl="0">
              <a:spcBef>
                <a:spcPts val="0"/>
              </a:spcBef>
              <a:spcAft>
                <a:spcPts val="1200"/>
              </a:spcAft>
              <a:buFont typeface="Arial" panose="020B0604020202020204" pitchFamily="34" charset="0"/>
              <a:buChar char="•"/>
            </a:pPr>
            <a:r>
              <a:rPr lang="en-US" sz="1200" dirty="0">
                <a:solidFill>
                  <a:srgbClr val="000000"/>
                </a:solidFill>
                <a:latin typeface="Arial" panose="020B0604020202020204" pitchFamily="34" charset="0"/>
                <a:cs typeface="Arial" panose="020B0604020202020204" pitchFamily="34" charset="0"/>
              </a:rPr>
              <a:t>To define CRM/ marketing/ campaign/ Sales strategies for the upcoming year.</a:t>
            </a:r>
          </a:p>
          <a:p>
            <a:pPr marL="171450" indent="-171450" rtl="0">
              <a:spcBef>
                <a:spcPts val="0"/>
              </a:spcBef>
              <a:spcAft>
                <a:spcPts val="120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To suggest </a:t>
            </a:r>
            <a:r>
              <a:rPr lang="en-US" sz="1200" dirty="0">
                <a:solidFill>
                  <a:srgbClr val="000000"/>
                </a:solidFill>
                <a:latin typeface="Arial" panose="020B0604020202020204" pitchFamily="34" charset="0"/>
                <a:cs typeface="Arial" panose="020B0604020202020204" pitchFamily="34" charset="0"/>
              </a:rPr>
              <a:t>a strategy to increase sales in the upcoming year.</a:t>
            </a: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1200"/>
              </a:spcAft>
            </a:pPr>
            <a:endParaRPr lang="en-US" sz="1050" b="0" dirty="0">
              <a:effectLst/>
            </a:endParaRPr>
          </a:p>
          <a:p>
            <a:br>
              <a:rPr lang="en-US" dirty="0"/>
            </a:br>
            <a:endParaRPr lang="en-IN" dirty="0"/>
          </a:p>
        </p:txBody>
      </p:sp>
      <p:sp>
        <p:nvSpPr>
          <p:cNvPr id="10" name="Title 4">
            <a:extLst>
              <a:ext uri="{FF2B5EF4-FFF2-40B4-BE49-F238E27FC236}">
                <a16:creationId xmlns:a16="http://schemas.microsoft.com/office/drawing/2014/main" id="{E1CCA585-4DE6-48FD-851F-C99D4547BC9B}"/>
              </a:ext>
            </a:extLst>
          </p:cNvPr>
          <p:cNvSpPr txBox="1">
            <a:spLocks/>
          </p:cNvSpPr>
          <p:nvPr/>
        </p:nvSpPr>
        <p:spPr>
          <a:xfrm>
            <a:off x="568800" y="29270"/>
            <a:ext cx="8006400" cy="483453"/>
          </a:xfrm>
          <a:prstGeom prst="rect">
            <a:avLst/>
          </a:prstGeom>
          <a:noFill/>
          <a:ln>
            <a:noFill/>
          </a:ln>
        </p:spPr>
        <p:txBody>
          <a:bodyPr spcFirstLastPara="1" wrap="square" lIns="91425" tIns="91425" rIns="91425" bIns="91425" anchor="ctr"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BUSINESS CONTEXT</a:t>
            </a:r>
          </a:p>
        </p:txBody>
      </p:sp>
    </p:spTree>
    <p:extLst>
      <p:ext uri="{BB962C8B-B14F-4D97-AF65-F5344CB8AC3E}">
        <p14:creationId xmlns:p14="http://schemas.microsoft.com/office/powerpoint/2010/main" val="270849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1C95B88A-25D6-4AC9-8843-95EBC348069A}"/>
              </a:ext>
            </a:extLst>
          </p:cNvPr>
          <p:cNvGraphicFramePr>
            <a:graphicFrameLocks/>
          </p:cNvGraphicFramePr>
          <p:nvPr>
            <p:extLst>
              <p:ext uri="{D42A27DB-BD31-4B8C-83A1-F6EECF244321}">
                <p14:modId xmlns:p14="http://schemas.microsoft.com/office/powerpoint/2010/main" val="59962496"/>
              </p:ext>
            </p:extLst>
          </p:nvPr>
        </p:nvGraphicFramePr>
        <p:xfrm>
          <a:off x="313840" y="766197"/>
          <a:ext cx="8516319" cy="36111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8240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3A02756B-6A51-4680-9514-2AF578389356}"/>
              </a:ext>
            </a:extLst>
          </p:cNvPr>
          <p:cNvGraphicFramePr>
            <a:graphicFrameLocks/>
          </p:cNvGraphicFramePr>
          <p:nvPr>
            <p:extLst>
              <p:ext uri="{D42A27DB-BD31-4B8C-83A1-F6EECF244321}">
                <p14:modId xmlns:p14="http://schemas.microsoft.com/office/powerpoint/2010/main" val="3386510152"/>
              </p:ext>
            </p:extLst>
          </p:nvPr>
        </p:nvGraphicFramePr>
        <p:xfrm>
          <a:off x="615375" y="739075"/>
          <a:ext cx="7913249" cy="36653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0429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F9843B91-762F-4787-B033-F30367543B8C}"/>
              </a:ext>
            </a:extLst>
          </p:cNvPr>
          <p:cNvGraphicFramePr>
            <a:graphicFrameLocks/>
          </p:cNvGraphicFramePr>
          <p:nvPr>
            <p:extLst>
              <p:ext uri="{D42A27DB-BD31-4B8C-83A1-F6EECF244321}">
                <p14:modId xmlns:p14="http://schemas.microsoft.com/office/powerpoint/2010/main" val="3483460929"/>
              </p:ext>
            </p:extLst>
          </p:nvPr>
        </p:nvGraphicFramePr>
        <p:xfrm>
          <a:off x="201478" y="977123"/>
          <a:ext cx="4370522" cy="3379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E3FB419-B742-44E2-AF37-E4FE8A974B38}"/>
              </a:ext>
            </a:extLst>
          </p:cNvPr>
          <p:cNvGraphicFramePr>
            <a:graphicFrameLocks/>
          </p:cNvGraphicFramePr>
          <p:nvPr>
            <p:extLst>
              <p:ext uri="{D42A27DB-BD31-4B8C-83A1-F6EECF244321}">
                <p14:modId xmlns:p14="http://schemas.microsoft.com/office/powerpoint/2010/main" val="2468733393"/>
              </p:ext>
            </p:extLst>
          </p:nvPr>
        </p:nvGraphicFramePr>
        <p:xfrm>
          <a:off x="4713249" y="977122"/>
          <a:ext cx="4229273" cy="3379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0030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609C0580-7103-458F-A879-6688F7EFFF74}"/>
              </a:ext>
            </a:extLst>
          </p:cNvPr>
          <p:cNvGraphicFramePr>
            <a:graphicFrameLocks/>
          </p:cNvGraphicFramePr>
          <p:nvPr>
            <p:extLst>
              <p:ext uri="{D42A27DB-BD31-4B8C-83A1-F6EECF244321}">
                <p14:modId xmlns:p14="http://schemas.microsoft.com/office/powerpoint/2010/main" val="3725494676"/>
              </p:ext>
            </p:extLst>
          </p:nvPr>
        </p:nvGraphicFramePr>
        <p:xfrm>
          <a:off x="1055649" y="847493"/>
          <a:ext cx="6742771" cy="34271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5586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EXPLORATORY DATA ANALYSIS</a:t>
            </a:r>
            <a:endParaRPr lang="en-IN"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CEC2786-2469-4B52-8F8A-5D20AE28496C}"/>
              </a:ext>
            </a:extLst>
          </p:cNvPr>
          <p:cNvSpPr txBox="1"/>
          <p:nvPr/>
        </p:nvSpPr>
        <p:spPr>
          <a:xfrm>
            <a:off x="572429" y="817756"/>
            <a:ext cx="7937091" cy="3816429"/>
          </a:xfrm>
          <a:prstGeom prst="rect">
            <a:avLst/>
          </a:prstGeom>
          <a:noFill/>
          <a:ln>
            <a:solidFill>
              <a:schemeClr val="tx1"/>
            </a:solidFill>
          </a:ln>
        </p:spPr>
        <p:txBody>
          <a:bodyPr wrap="square" rtlCol="0">
            <a:spAutoFit/>
          </a:bodyPr>
          <a:lstStyle/>
          <a:p>
            <a:pPr algn="ctr"/>
            <a:r>
              <a:rPr lang="en-US" sz="1800" b="1" dirty="0">
                <a:solidFill>
                  <a:srgbClr val="C00000"/>
                </a:solidFill>
                <a:effectLst>
                  <a:outerShdw blurRad="50800" dist="38100" dir="2700000" algn="tl" rotWithShape="0">
                    <a:prstClr val="black">
                      <a:alpha val="40000"/>
                    </a:prstClr>
                  </a:outerShdw>
                </a:effectLst>
              </a:rPr>
              <a:t>INSIGHTS</a:t>
            </a:r>
          </a:p>
          <a:p>
            <a:pPr algn="ctr"/>
            <a:endParaRPr lang="en-US" b="1" dirty="0">
              <a:solidFill>
                <a:srgbClr val="C00000"/>
              </a:solidFill>
            </a:endParaRPr>
          </a:p>
          <a:p>
            <a:pPr marL="285750" indent="-285750">
              <a:buFont typeface="Wingdings" panose="05000000000000000000" pitchFamily="2" charset="2"/>
              <a:buChar char="v"/>
            </a:pPr>
            <a:r>
              <a:rPr lang="en-US" dirty="0"/>
              <a:t>Regional sales analysis highlighted the South as the top-performing region, while the East lagged behind. </a:t>
            </a:r>
          </a:p>
          <a:p>
            <a:pPr marL="285750" indent="-285750">
              <a:buFont typeface="Wingdings" panose="05000000000000000000" pitchFamily="2" charset="2"/>
              <a:buChar char="v"/>
            </a:pPr>
            <a:r>
              <a:rPr lang="en-US" dirty="0"/>
              <a:t>Among the states, Andhra Pradesh recorded the highest sales figures, closely followed by Gujarat, with West Bengal reporting the lowest numbers.</a:t>
            </a:r>
          </a:p>
          <a:p>
            <a:pPr marL="285750" indent="-285750">
              <a:buFont typeface="Wingdings" panose="05000000000000000000" pitchFamily="2" charset="2"/>
              <a:buChar char="v"/>
            </a:pPr>
            <a:r>
              <a:rPr lang="en-US" dirty="0"/>
              <a:t>The business faced a considerable dip in new customer acquisitions during 2021. However, the situation improved notably in subsequent years, with acquisition rates peaking in November and August.</a:t>
            </a:r>
          </a:p>
          <a:p>
            <a:pPr marL="285750" indent="-285750">
              <a:buFont typeface="Wingdings" panose="05000000000000000000" pitchFamily="2" charset="2"/>
              <a:buChar char="v"/>
            </a:pPr>
            <a:r>
              <a:rPr lang="en-US" dirty="0"/>
              <a:t>Revenue trends showed a positive trajectory starting from January 2022, with steady growth observed until August 2023. Notably, there was a sharp drop in September 2023, alongside a minor dip previously in December 2022.</a:t>
            </a:r>
          </a:p>
          <a:p>
            <a:pPr marL="285750" indent="-285750">
              <a:buFont typeface="Wingdings" panose="05000000000000000000" pitchFamily="2" charset="2"/>
              <a:buChar char="v"/>
            </a:pPr>
            <a:r>
              <a:rPr lang="en-US" dirty="0"/>
              <a:t>Stores in the South, especially in Andhra Pradesh, showed strong demand for items in the Toys &amp; Gifts, Home Appliances, and Food &amp; Beverages segments. Meanwhile, Gujarat exhibited a preference for Baby products, marking it as the leading category in that state.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265973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CUSTOMER BEHAVIOR</a:t>
            </a:r>
          </a:p>
        </p:txBody>
      </p:sp>
    </p:spTree>
    <p:extLst>
      <p:ext uri="{BB962C8B-B14F-4D97-AF65-F5344CB8AC3E}">
        <p14:creationId xmlns:p14="http://schemas.microsoft.com/office/powerpoint/2010/main" val="492575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6" name="Chart 5">
            <a:extLst>
              <a:ext uri="{FF2B5EF4-FFF2-40B4-BE49-F238E27FC236}">
                <a16:creationId xmlns:a16="http://schemas.microsoft.com/office/drawing/2014/main" id="{1E83F43B-61F4-446D-AC10-E364420FEA32}"/>
              </a:ext>
            </a:extLst>
          </p:cNvPr>
          <p:cNvGraphicFramePr>
            <a:graphicFrameLocks/>
          </p:cNvGraphicFramePr>
          <p:nvPr/>
        </p:nvGraphicFramePr>
        <p:xfrm>
          <a:off x="211873" y="728546"/>
          <a:ext cx="4144537" cy="37641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F3419C1-A566-424C-BB40-1C6D71C3F295}"/>
              </a:ext>
            </a:extLst>
          </p:cNvPr>
          <p:cNvGraphicFramePr>
            <a:graphicFrameLocks/>
          </p:cNvGraphicFramePr>
          <p:nvPr/>
        </p:nvGraphicFramePr>
        <p:xfrm>
          <a:off x="4653776" y="650786"/>
          <a:ext cx="4334107" cy="25235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1">
            <a:extLst>
              <a:ext uri="{FF2B5EF4-FFF2-40B4-BE49-F238E27FC236}">
                <a16:creationId xmlns:a16="http://schemas.microsoft.com/office/drawing/2014/main" id="{B7AED69F-C3D4-4EB4-87AE-3DE67C8618F2}"/>
              </a:ext>
            </a:extLst>
          </p:cNvPr>
          <p:cNvGraphicFramePr>
            <a:graphicFrameLocks noGrp="1"/>
          </p:cNvGraphicFramePr>
          <p:nvPr>
            <p:extLst>
              <p:ext uri="{D42A27DB-BD31-4B8C-83A1-F6EECF244321}">
                <p14:modId xmlns:p14="http://schemas.microsoft.com/office/powerpoint/2010/main" val="748954569"/>
              </p:ext>
            </p:extLst>
          </p:nvPr>
        </p:nvGraphicFramePr>
        <p:xfrm>
          <a:off x="5159298" y="3285894"/>
          <a:ext cx="3226420" cy="1063083"/>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925724">
                  <a:extLst>
                    <a:ext uri="{9D8B030D-6E8A-4147-A177-3AD203B41FA5}">
                      <a16:colId xmlns:a16="http://schemas.microsoft.com/office/drawing/2014/main" val="400459435"/>
                    </a:ext>
                  </a:extLst>
                </a:gridCol>
                <a:gridCol w="1415813">
                  <a:extLst>
                    <a:ext uri="{9D8B030D-6E8A-4147-A177-3AD203B41FA5}">
                      <a16:colId xmlns:a16="http://schemas.microsoft.com/office/drawing/2014/main" val="3839537297"/>
                    </a:ext>
                  </a:extLst>
                </a:gridCol>
                <a:gridCol w="884883">
                  <a:extLst>
                    <a:ext uri="{9D8B030D-6E8A-4147-A177-3AD203B41FA5}">
                      <a16:colId xmlns:a16="http://schemas.microsoft.com/office/drawing/2014/main" val="2340014619"/>
                    </a:ext>
                  </a:extLst>
                </a:gridCol>
              </a:tblGrid>
              <a:tr h="354361">
                <a:tc>
                  <a:txBody>
                    <a:bodyPr/>
                    <a:lstStyle/>
                    <a:p>
                      <a:pPr algn="ctr" fontAlgn="b"/>
                      <a:r>
                        <a:rPr lang="en-IN" sz="1100" b="1" u="none" strike="noStrike" dirty="0">
                          <a:effectLst/>
                        </a:rPr>
                        <a:t>Gender</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tc>
                  <a:txBody>
                    <a:bodyPr/>
                    <a:lstStyle/>
                    <a:p>
                      <a:pPr algn="ctr" fontAlgn="b"/>
                      <a:r>
                        <a:rPr lang="en-IN" sz="1100" b="1" u="none" strike="noStrike" dirty="0">
                          <a:effectLst/>
                        </a:rPr>
                        <a:t>Revenue</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tc>
                  <a:txBody>
                    <a:bodyPr/>
                    <a:lstStyle/>
                    <a:p>
                      <a:pPr algn="ctr" fontAlgn="b"/>
                      <a:r>
                        <a:rPr lang="en-US" sz="1100" b="1" i="0" u="none" strike="noStrike" dirty="0">
                          <a:solidFill>
                            <a:srgbClr val="000000"/>
                          </a:solidFill>
                          <a:effectLst/>
                          <a:latin typeface="Calibri" panose="020F0502020204030204" pitchFamily="34" charset="0"/>
                        </a:rPr>
                        <a:t>Profit</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extLst>
                  <a:ext uri="{0D108BD9-81ED-4DB2-BD59-A6C34878D82A}">
                    <a16:rowId xmlns:a16="http://schemas.microsoft.com/office/drawing/2014/main" val="1710353"/>
                  </a:ext>
                </a:extLst>
              </a:tr>
              <a:tr h="354361">
                <a:tc>
                  <a:txBody>
                    <a:bodyPr/>
                    <a:lstStyle/>
                    <a:p>
                      <a:pPr algn="ctr" fontAlgn="b"/>
                      <a:r>
                        <a:rPr lang="en-IN" sz="1100" u="none" strike="noStrike" dirty="0">
                          <a:effectLst/>
                        </a:rPr>
                        <a:t>F</a:t>
                      </a:r>
                      <a:endParaRPr lang="en-IN" sz="1100" b="0" i="0" u="none" strike="noStrike" dirty="0">
                        <a:solidFill>
                          <a:srgbClr val="000000"/>
                        </a:solidFill>
                        <a:effectLst/>
                        <a:latin typeface="Calibri" panose="020F0502020204030204" pitchFamily="34" charset="0"/>
                      </a:endParaRPr>
                    </a:p>
                  </a:txBody>
                  <a:tcPr marL="0" marR="0" marT="0" marB="0" anchor="b">
                    <a:solidFill>
                      <a:srgbClr val="C9E7A7"/>
                    </a:solidFill>
                  </a:tcPr>
                </a:tc>
                <a:tc>
                  <a:txBody>
                    <a:bodyPr/>
                    <a:lstStyle/>
                    <a:p>
                      <a:pPr algn="ctr" fontAlgn="b"/>
                      <a:r>
                        <a:rPr lang="en-IN" sz="1100" u="none" strike="noStrike">
                          <a:effectLst/>
                        </a:rPr>
                        <a:t>11061767.48</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dirty="0">
                          <a:effectLst/>
                        </a:rPr>
                        <a:t>70.21%</a:t>
                      </a:r>
                      <a:endParaRPr lang="en-IN"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25695489"/>
                  </a:ext>
                </a:extLst>
              </a:tr>
              <a:tr h="354361">
                <a:tc>
                  <a:txBody>
                    <a:bodyPr/>
                    <a:lstStyle/>
                    <a:p>
                      <a:pPr algn="ctr" fontAlgn="b"/>
                      <a:r>
                        <a:rPr lang="en-IN" sz="1100" u="none" strike="noStrike" dirty="0">
                          <a:effectLst/>
                        </a:rPr>
                        <a:t>M</a:t>
                      </a:r>
                      <a:endParaRPr lang="en-IN" sz="1100" b="0" i="0" u="none" strike="noStrike" dirty="0">
                        <a:solidFill>
                          <a:srgbClr val="000000"/>
                        </a:solidFill>
                        <a:effectLst/>
                        <a:latin typeface="Calibri" panose="020F0502020204030204" pitchFamily="34" charset="0"/>
                      </a:endParaRPr>
                    </a:p>
                  </a:txBody>
                  <a:tcPr marL="0" marR="0" marT="0" marB="0" anchor="b">
                    <a:solidFill>
                      <a:srgbClr val="C9E7A7"/>
                    </a:solidFill>
                  </a:tcPr>
                </a:tc>
                <a:tc>
                  <a:txBody>
                    <a:bodyPr/>
                    <a:lstStyle/>
                    <a:p>
                      <a:pPr algn="ctr" fontAlgn="b"/>
                      <a:r>
                        <a:rPr lang="en-IN" sz="1100" u="none" strike="noStrike">
                          <a:effectLst/>
                        </a:rPr>
                        <a:t>4751092.59</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dirty="0">
                          <a:effectLst/>
                        </a:rPr>
                        <a:t>29.79%</a:t>
                      </a:r>
                      <a:endParaRPr lang="en-IN"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8489326"/>
                  </a:ext>
                </a:extLst>
              </a:tr>
            </a:tbl>
          </a:graphicData>
        </a:graphic>
      </p:graphicFrame>
    </p:spTree>
    <p:extLst>
      <p:ext uri="{BB962C8B-B14F-4D97-AF65-F5344CB8AC3E}">
        <p14:creationId xmlns:p14="http://schemas.microsoft.com/office/powerpoint/2010/main" val="22027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7" name="Chart 6">
            <a:extLst>
              <a:ext uri="{FF2B5EF4-FFF2-40B4-BE49-F238E27FC236}">
                <a16:creationId xmlns:a16="http://schemas.microsoft.com/office/drawing/2014/main" id="{F17414F6-B8F3-464A-8065-92E8A98ECDDE}"/>
              </a:ext>
            </a:extLst>
          </p:cNvPr>
          <p:cNvGraphicFramePr>
            <a:graphicFrameLocks/>
          </p:cNvGraphicFramePr>
          <p:nvPr>
            <p:extLst>
              <p:ext uri="{D42A27DB-BD31-4B8C-83A1-F6EECF244321}">
                <p14:modId xmlns:p14="http://schemas.microsoft.com/office/powerpoint/2010/main" val="4012847213"/>
              </p:ext>
            </p:extLst>
          </p:nvPr>
        </p:nvGraphicFramePr>
        <p:xfrm>
          <a:off x="267630" y="1064609"/>
          <a:ext cx="3895491" cy="32397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E45E4C4D-3EB1-4E15-8A31-85B223861138}"/>
              </a:ext>
            </a:extLst>
          </p:cNvPr>
          <p:cNvGraphicFramePr>
            <a:graphicFrameLocks/>
          </p:cNvGraphicFramePr>
          <p:nvPr>
            <p:extLst>
              <p:ext uri="{D42A27DB-BD31-4B8C-83A1-F6EECF244321}">
                <p14:modId xmlns:p14="http://schemas.microsoft.com/office/powerpoint/2010/main" val="2746686966"/>
              </p:ext>
            </p:extLst>
          </p:nvPr>
        </p:nvGraphicFramePr>
        <p:xfrm>
          <a:off x="4431979" y="1064610"/>
          <a:ext cx="4444391" cy="32397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179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sp>
        <p:nvSpPr>
          <p:cNvPr id="8" name="TextBox 7">
            <a:extLst>
              <a:ext uri="{FF2B5EF4-FFF2-40B4-BE49-F238E27FC236}">
                <a16:creationId xmlns:a16="http://schemas.microsoft.com/office/drawing/2014/main" id="{3D8CE42B-2DF2-42E4-B596-06C29B09ABD4}"/>
              </a:ext>
            </a:extLst>
          </p:cNvPr>
          <p:cNvSpPr txBox="1"/>
          <p:nvPr/>
        </p:nvSpPr>
        <p:spPr>
          <a:xfrm>
            <a:off x="5322849" y="1572363"/>
            <a:ext cx="3501483" cy="1384995"/>
          </a:xfrm>
          <a:prstGeom prst="rect">
            <a:avLst/>
          </a:prstGeom>
          <a:noFill/>
          <a:ln w="12700">
            <a:solidFill>
              <a:schemeClr val="bg2">
                <a:lumMod val="50000"/>
                <a:lumOff val="50000"/>
              </a:schemeClr>
            </a:solidFill>
          </a:ln>
        </p:spPr>
        <p:txBody>
          <a:bodyPr wrap="square" rtlCol="0" anchor="ctr">
            <a:spAutoFit/>
          </a:bodyPr>
          <a:lstStyle/>
          <a:p>
            <a:endParaRPr lang="en-US" sz="1200" dirty="0">
              <a:solidFill>
                <a:schemeClr val="bg2">
                  <a:lumMod val="50000"/>
                  <a:lumOff val="50000"/>
                </a:schemeClr>
              </a:solidFill>
            </a:endParaRPr>
          </a:p>
          <a:p>
            <a:r>
              <a:rPr lang="en-US" sz="1200" dirty="0">
                <a:solidFill>
                  <a:schemeClr val="bg2">
                    <a:lumMod val="50000"/>
                    <a:lumOff val="50000"/>
                  </a:schemeClr>
                </a:solidFill>
              </a:rPr>
              <a:t>High spender </a:t>
            </a:r>
            <a:r>
              <a:rPr lang="en-US" sz="1200" dirty="0">
                <a:solidFill>
                  <a:schemeClr val="bg2">
                    <a:lumMod val="50000"/>
                    <a:lumOff val="50000"/>
                  </a:schemeClr>
                </a:solidFill>
                <a:sym typeface="Wingdings" panose="05000000000000000000" pitchFamily="2" charset="2"/>
              </a:rPr>
              <a:t> </a:t>
            </a:r>
            <a:r>
              <a:rPr lang="en-US" sz="1200" dirty="0">
                <a:solidFill>
                  <a:srgbClr val="C00000"/>
                </a:solidFill>
                <a:sym typeface="Wingdings" panose="05000000000000000000" pitchFamily="2" charset="2"/>
              </a:rPr>
              <a:t>&gt;P66(9,018)</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Medium spender </a:t>
            </a:r>
            <a:r>
              <a:rPr lang="en-US" sz="1200" dirty="0">
                <a:solidFill>
                  <a:srgbClr val="C00000"/>
                </a:solidFill>
                <a:sym typeface="Wingdings" panose="05000000000000000000" pitchFamily="2" charset="2"/>
              </a:rPr>
              <a:t>b/w P66(9,018) &amp; P33(4,509)</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Low spender </a:t>
            </a:r>
            <a:r>
              <a:rPr lang="en-US" sz="1200" dirty="0">
                <a:solidFill>
                  <a:srgbClr val="C00000"/>
                </a:solidFill>
                <a:sym typeface="Wingdings" panose="05000000000000000000" pitchFamily="2" charset="2"/>
              </a:rPr>
              <a:t>&lt;P33(4,509)</a:t>
            </a:r>
          </a:p>
          <a:p>
            <a:r>
              <a:rPr lang="en-US" sz="1200" dirty="0">
                <a:solidFill>
                  <a:schemeClr val="bg2">
                    <a:lumMod val="50000"/>
                    <a:lumOff val="50000"/>
                  </a:schemeClr>
                </a:solidFill>
                <a:sym typeface="Wingdings" panose="05000000000000000000" pitchFamily="2" charset="2"/>
              </a:rPr>
              <a:t> </a:t>
            </a:r>
            <a:endParaRPr lang="en-IN" sz="1200" dirty="0">
              <a:solidFill>
                <a:schemeClr val="bg2">
                  <a:lumMod val="50000"/>
                  <a:lumOff val="50000"/>
                </a:schemeClr>
              </a:solidFill>
            </a:endParaRPr>
          </a:p>
        </p:txBody>
      </p:sp>
      <p:graphicFrame>
        <p:nvGraphicFramePr>
          <p:cNvPr id="5" name="Chart 4">
            <a:extLst>
              <a:ext uri="{FF2B5EF4-FFF2-40B4-BE49-F238E27FC236}">
                <a16:creationId xmlns:a16="http://schemas.microsoft.com/office/drawing/2014/main" id="{AA076606-C383-4171-B8CC-0D34E8A49439}"/>
              </a:ext>
            </a:extLst>
          </p:cNvPr>
          <p:cNvGraphicFramePr>
            <a:graphicFrameLocks/>
          </p:cNvGraphicFramePr>
          <p:nvPr>
            <p:extLst>
              <p:ext uri="{D42A27DB-BD31-4B8C-83A1-F6EECF244321}">
                <p14:modId xmlns:p14="http://schemas.microsoft.com/office/powerpoint/2010/main" val="1302753793"/>
              </p:ext>
            </p:extLst>
          </p:nvPr>
        </p:nvGraphicFramePr>
        <p:xfrm>
          <a:off x="319668" y="1025913"/>
          <a:ext cx="4835912" cy="32784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8367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sp>
        <p:nvSpPr>
          <p:cNvPr id="5" name="TextBox 4">
            <a:extLst>
              <a:ext uri="{FF2B5EF4-FFF2-40B4-BE49-F238E27FC236}">
                <a16:creationId xmlns:a16="http://schemas.microsoft.com/office/drawing/2014/main" id="{CEA7ACDA-87DB-47CD-A5CB-BBDD1FFCE518}"/>
              </a:ext>
            </a:extLst>
          </p:cNvPr>
          <p:cNvSpPr txBox="1"/>
          <p:nvPr/>
        </p:nvSpPr>
        <p:spPr>
          <a:xfrm>
            <a:off x="2662650" y="746406"/>
            <a:ext cx="3687337" cy="369332"/>
          </a:xfrm>
          <a:prstGeom prst="rect">
            <a:avLst/>
          </a:prstGeom>
          <a:solidFill>
            <a:srgbClr val="C2DCE0"/>
          </a:solidFill>
          <a:ln w="1270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800" b="1" dirty="0"/>
              <a:t>RFM Segmentation</a:t>
            </a:r>
            <a:endParaRPr lang="en-IN" sz="1800" b="1" dirty="0"/>
          </a:p>
        </p:txBody>
      </p:sp>
      <p:graphicFrame>
        <p:nvGraphicFramePr>
          <p:cNvPr id="2" name="Diagram 1">
            <a:extLst>
              <a:ext uri="{FF2B5EF4-FFF2-40B4-BE49-F238E27FC236}">
                <a16:creationId xmlns:a16="http://schemas.microsoft.com/office/drawing/2014/main" id="{07FA5CD3-0BB1-4005-8195-70184433F3DE}"/>
              </a:ext>
            </a:extLst>
          </p:cNvPr>
          <p:cNvGraphicFramePr/>
          <p:nvPr>
            <p:extLst>
              <p:ext uri="{D42A27DB-BD31-4B8C-83A1-F6EECF244321}">
                <p14:modId xmlns:p14="http://schemas.microsoft.com/office/powerpoint/2010/main" val="3067676076"/>
              </p:ext>
            </p:extLst>
          </p:nvPr>
        </p:nvGraphicFramePr>
        <p:xfrm>
          <a:off x="1024667" y="2252547"/>
          <a:ext cx="6974474" cy="2304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787A02F-C23B-49E0-9652-267456194010}"/>
              </a:ext>
            </a:extLst>
          </p:cNvPr>
          <p:cNvSpPr txBox="1"/>
          <p:nvPr/>
        </p:nvSpPr>
        <p:spPr>
          <a:xfrm>
            <a:off x="724828" y="1302596"/>
            <a:ext cx="7784692" cy="738664"/>
          </a:xfrm>
          <a:prstGeom prst="rect">
            <a:avLst/>
          </a:prstGeom>
          <a:ln w="12700">
            <a:solidFill>
              <a:srgbClr val="004D86"/>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Wingdings" panose="05000000000000000000" pitchFamily="2" charset="2"/>
              <a:buChar char="q"/>
            </a:pPr>
            <a:r>
              <a:rPr lang="en-US" sz="1400" b="1" dirty="0">
                <a:solidFill>
                  <a:srgbClr val="C00000"/>
                </a:solidFill>
              </a:rPr>
              <a:t>RECENCY(R): </a:t>
            </a:r>
            <a:r>
              <a:rPr lang="en-US" sz="1400" dirty="0">
                <a:solidFill>
                  <a:schemeClr val="tx1"/>
                </a:solidFill>
              </a:rPr>
              <a:t>How recently a customer made a purchase.</a:t>
            </a:r>
          </a:p>
          <a:p>
            <a:pPr marL="285750" indent="-285750">
              <a:buFont typeface="Wingdings" panose="05000000000000000000" pitchFamily="2" charset="2"/>
              <a:buChar char="q"/>
            </a:pPr>
            <a:r>
              <a:rPr lang="en-US" sz="1400" b="1" dirty="0">
                <a:solidFill>
                  <a:srgbClr val="C00000"/>
                </a:solidFill>
                <a:sym typeface="Wingdings" panose="05000000000000000000" pitchFamily="2" charset="2"/>
              </a:rPr>
              <a:t>FREQUENCY(F): </a:t>
            </a:r>
            <a:r>
              <a:rPr lang="en-US" sz="1400" dirty="0">
                <a:solidFill>
                  <a:schemeClr val="tx1"/>
                </a:solidFill>
                <a:sym typeface="Wingdings" panose="05000000000000000000" pitchFamily="2" charset="2"/>
              </a:rPr>
              <a:t>How often a customer makes a purchase over a certain period.</a:t>
            </a:r>
          </a:p>
          <a:p>
            <a:pPr marL="285750" indent="-285750">
              <a:buFont typeface="Wingdings" panose="05000000000000000000" pitchFamily="2" charset="2"/>
              <a:buChar char="q"/>
            </a:pPr>
            <a:r>
              <a:rPr lang="en-US" sz="1400" b="1" dirty="0">
                <a:solidFill>
                  <a:srgbClr val="C00000"/>
                </a:solidFill>
                <a:sym typeface="Wingdings" panose="05000000000000000000" pitchFamily="2" charset="2"/>
              </a:rPr>
              <a:t>MONETARY(M):</a:t>
            </a:r>
            <a:r>
              <a:rPr lang="en-US" sz="1400" dirty="0">
                <a:solidFill>
                  <a:srgbClr val="C00000"/>
                </a:solidFill>
                <a:sym typeface="Wingdings" panose="05000000000000000000" pitchFamily="2" charset="2"/>
              </a:rPr>
              <a:t> </a:t>
            </a:r>
            <a:r>
              <a:rPr lang="en-US" sz="1400" dirty="0">
                <a:solidFill>
                  <a:schemeClr val="tx1"/>
                </a:solidFill>
                <a:sym typeface="Wingdings" panose="05000000000000000000" pitchFamily="2" charset="2"/>
              </a:rPr>
              <a:t>How much money a customer spends on purchases over a certain period.</a:t>
            </a:r>
            <a:endParaRPr lang="en-US" dirty="0"/>
          </a:p>
        </p:txBody>
      </p:sp>
    </p:spTree>
    <p:extLst>
      <p:ext uri="{BB962C8B-B14F-4D97-AF65-F5344CB8AC3E}">
        <p14:creationId xmlns:p14="http://schemas.microsoft.com/office/powerpoint/2010/main" val="366510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294966" y="0"/>
            <a:ext cx="8006400" cy="483453"/>
          </a:xfrm>
        </p:spPr>
        <p:txBody>
          <a:bodyPr anchor="ctr">
            <a:normAutofit fontScale="90000"/>
          </a:bodyPr>
          <a:lstStyle/>
          <a:p>
            <a:pPr algn="ctr"/>
            <a:r>
              <a:rPr lang="en-US" sz="2400" dirty="0">
                <a:latin typeface="Arial" panose="020B0604020202020204" pitchFamily="34" charset="0"/>
                <a:cs typeface="Arial" panose="020B0604020202020204" pitchFamily="34" charset="0"/>
              </a:rPr>
              <a:t>APPENDIX</a:t>
            </a:r>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6" name="Table 5">
            <a:extLst>
              <a:ext uri="{FF2B5EF4-FFF2-40B4-BE49-F238E27FC236}">
                <a16:creationId xmlns:a16="http://schemas.microsoft.com/office/drawing/2014/main" id="{9CB48C7F-5196-49F8-AEC1-9B00B71716EE}"/>
              </a:ext>
            </a:extLst>
          </p:cNvPr>
          <p:cNvGraphicFramePr>
            <a:graphicFrameLocks noGrp="1"/>
          </p:cNvGraphicFramePr>
          <p:nvPr/>
        </p:nvGraphicFramePr>
        <p:xfrm>
          <a:off x="-386576" y="698810"/>
          <a:ext cx="208280" cy="304800"/>
        </p:xfrm>
        <a:graphic>
          <a:graphicData uri="http://schemas.openxmlformats.org/drawingml/2006/table">
            <a:tbl>
              <a:tblPr/>
              <a:tblGrid>
                <a:gridCol w="208280">
                  <a:extLst>
                    <a:ext uri="{9D8B030D-6E8A-4147-A177-3AD203B41FA5}">
                      <a16:colId xmlns:a16="http://schemas.microsoft.com/office/drawing/2014/main" val="3277489802"/>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19941262"/>
                  </a:ext>
                </a:extLst>
              </a:tr>
            </a:tbl>
          </a:graphicData>
        </a:graphic>
      </p:graphicFrame>
      <p:sp>
        <p:nvSpPr>
          <p:cNvPr id="7" name="Rectangle 6">
            <a:extLst>
              <a:ext uri="{FF2B5EF4-FFF2-40B4-BE49-F238E27FC236}">
                <a16:creationId xmlns:a16="http://schemas.microsoft.com/office/drawing/2014/main" id="{5D06C2FF-FD79-4AF4-8454-2C3B7A45CA4D}"/>
              </a:ext>
            </a:extLst>
          </p:cNvPr>
          <p:cNvSpPr/>
          <p:nvPr/>
        </p:nvSpPr>
        <p:spPr>
          <a:xfrm>
            <a:off x="564995" y="549662"/>
            <a:ext cx="7608849" cy="404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OVERVIEW OF TABLES</a:t>
            </a:r>
          </a:p>
          <a:p>
            <a:pPr marL="171450" indent="-171450" rtl="0">
              <a:spcBef>
                <a:spcPts val="0"/>
              </a:spcBef>
              <a:spcAft>
                <a:spcPts val="1200"/>
              </a:spcAft>
              <a:buFont typeface="Wingdings" panose="05000000000000000000" pitchFamily="2" charset="2"/>
              <a:buChar char="q"/>
            </a:pPr>
            <a:r>
              <a:rPr lang="en-US" sz="1200" b="0" dirty="0">
                <a:solidFill>
                  <a:srgbClr val="C00000"/>
                </a:solidFill>
                <a:effectLst/>
                <a:latin typeface="Arial" panose="020B0604020202020204" pitchFamily="34" charset="0"/>
                <a:cs typeface="Arial" panose="020B0604020202020204" pitchFamily="34" charset="0"/>
              </a:rPr>
              <a:t>ENTITY RELATIONSHIP DIAGRAM</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DATA INCONSISTENCIES</a:t>
            </a:r>
          </a:p>
          <a:p>
            <a:pPr marL="171450" indent="-171450" rtl="0">
              <a:spcBef>
                <a:spcPts val="0"/>
              </a:spcBef>
              <a:spcAft>
                <a:spcPts val="1200"/>
              </a:spcAft>
              <a:buFont typeface="Wingdings" panose="05000000000000000000" pitchFamily="2" charset="2"/>
              <a:buChar char="q"/>
            </a:pPr>
            <a:r>
              <a:rPr lang="en-US" sz="1200" b="0" dirty="0">
                <a:solidFill>
                  <a:srgbClr val="C00000"/>
                </a:solidFill>
                <a:effectLst/>
                <a:latin typeface="Arial" panose="020B0604020202020204" pitchFamily="34" charset="0"/>
                <a:cs typeface="Arial" panose="020B0604020202020204" pitchFamily="34" charset="0"/>
              </a:rPr>
              <a:t>DATA CLEANING</a:t>
            </a:r>
          </a:p>
          <a:p>
            <a:pPr marL="171450" indent="-171450" rtl="0">
              <a:spcBef>
                <a:spcPts val="0"/>
              </a:spcBef>
              <a:spcAft>
                <a:spcPts val="1200"/>
              </a:spcAft>
              <a:buFont typeface="Wingdings" panose="05000000000000000000" pitchFamily="2" charset="2"/>
              <a:buChar char="q"/>
            </a:pPr>
            <a:r>
              <a:rPr lang="en-US" sz="1200" b="0" dirty="0">
                <a:solidFill>
                  <a:srgbClr val="C00000"/>
                </a:solidFill>
                <a:effectLst/>
                <a:latin typeface="Arial" panose="020B0604020202020204" pitchFamily="34" charset="0"/>
                <a:cs typeface="Arial" panose="020B0604020202020204" pitchFamily="34" charset="0"/>
              </a:rPr>
              <a:t>EXPLORATORY DATA ANALYSIS</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CUSTOMER BEHAVIOR</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CUSTOMER SATISFACTION</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CATEGORY BEHAVIOR</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CROSS-SELLING PRODUCTS</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COHORT ANALYSIS</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SALES TRENDS &amp; SEASONALITY</a:t>
            </a:r>
          </a:p>
          <a:p>
            <a:pPr marL="171450" indent="-171450" rtl="0">
              <a:spcBef>
                <a:spcPts val="0"/>
              </a:spcBef>
              <a:spcAft>
                <a:spcPts val="1200"/>
              </a:spcAft>
              <a:buFont typeface="Wingdings" panose="05000000000000000000" pitchFamily="2" charset="2"/>
              <a:buChar char="q"/>
            </a:pPr>
            <a:r>
              <a:rPr lang="en-US" sz="1200" dirty="0">
                <a:solidFill>
                  <a:srgbClr val="C00000"/>
                </a:solidFill>
                <a:latin typeface="Arial" panose="020B0604020202020204" pitchFamily="34" charset="0"/>
                <a:cs typeface="Arial" panose="020B0604020202020204" pitchFamily="34" charset="0"/>
              </a:rPr>
              <a:t>FINAL RECOMMENDATIONS</a:t>
            </a:r>
          </a:p>
          <a:p>
            <a:pPr marL="171450" indent="-171450" rtl="0">
              <a:spcBef>
                <a:spcPts val="0"/>
              </a:spcBef>
              <a:spcAft>
                <a:spcPts val="1200"/>
              </a:spcAft>
              <a:buFont typeface="Wingdings" panose="05000000000000000000" pitchFamily="2" charset="2"/>
              <a:buChar char="q"/>
            </a:pPr>
            <a:endParaRPr lang="en-US" sz="1200" dirty="0">
              <a:solidFill>
                <a:srgbClr val="000000"/>
              </a:solidFill>
              <a:latin typeface="Arial" panose="020B0604020202020204" pitchFamily="34" charset="0"/>
              <a:cs typeface="Arial" panose="020B0604020202020204" pitchFamily="34" charset="0"/>
            </a:endParaRPr>
          </a:p>
          <a:p>
            <a:pPr marL="171450" indent="-171450" rtl="0">
              <a:spcBef>
                <a:spcPts val="0"/>
              </a:spcBef>
              <a:spcAft>
                <a:spcPts val="1200"/>
              </a:spcAft>
              <a:buFont typeface="Wingdings" panose="05000000000000000000" pitchFamily="2" charset="2"/>
              <a:buChar char="q"/>
            </a:pPr>
            <a:endParaRPr lang="en-US" sz="1200" dirty="0">
              <a:solidFill>
                <a:srgbClr val="000000"/>
              </a:solidFill>
              <a:latin typeface="Arial" panose="020B0604020202020204" pitchFamily="34" charset="0"/>
              <a:cs typeface="Arial" panose="020B0604020202020204" pitchFamily="34" charset="0"/>
            </a:endParaRPr>
          </a:p>
          <a:p>
            <a:pPr marL="171450" indent="-171450" rtl="0">
              <a:spcBef>
                <a:spcPts val="0"/>
              </a:spcBef>
              <a:spcAft>
                <a:spcPts val="1200"/>
              </a:spcAft>
              <a:buFont typeface="Wingdings" panose="05000000000000000000" pitchFamily="2" charset="2"/>
              <a:buChar char="q"/>
            </a:pPr>
            <a:endParaRPr lang="en-US" sz="1200" b="0" dirty="0">
              <a:solidFill>
                <a:srgbClr val="000000"/>
              </a:solidFill>
              <a:effectLst/>
              <a:latin typeface="Arial" panose="020B0604020202020204" pitchFamily="34" charset="0"/>
              <a:cs typeface="Arial" panose="020B0604020202020204" pitchFamily="34" charset="0"/>
            </a:endParaRPr>
          </a:p>
          <a:p>
            <a:pPr marL="171450" indent="-171450" rtl="0">
              <a:spcBef>
                <a:spcPts val="0"/>
              </a:spcBef>
              <a:spcAft>
                <a:spcPts val="1200"/>
              </a:spcAft>
              <a:buFont typeface="Wingdings" panose="05000000000000000000" pitchFamily="2" charset="2"/>
              <a:buChar char="q"/>
            </a:pPr>
            <a:endParaRPr lang="en-US" sz="1050" b="0" dirty="0">
              <a:effectLst/>
            </a:endParaRPr>
          </a:p>
          <a:p>
            <a:br>
              <a:rPr lang="en-US" dirty="0"/>
            </a:br>
            <a:endParaRPr lang="en-IN" dirty="0"/>
          </a:p>
        </p:txBody>
      </p:sp>
      <p:cxnSp>
        <p:nvCxnSpPr>
          <p:cNvPr id="8" name="Straight Connector 7">
            <a:extLst>
              <a:ext uri="{FF2B5EF4-FFF2-40B4-BE49-F238E27FC236}">
                <a16:creationId xmlns:a16="http://schemas.microsoft.com/office/drawing/2014/main" id="{F6134CE7-2C62-4453-8962-270586C47690}"/>
              </a:ext>
            </a:extLst>
          </p:cNvPr>
          <p:cNvCxnSpPr/>
          <p:nvPr/>
        </p:nvCxnSpPr>
        <p:spPr>
          <a:xfrm>
            <a:off x="564995" y="851210"/>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CF0E25D1-3D94-42DD-8CBC-85D832EA9BC5}"/>
              </a:ext>
            </a:extLst>
          </p:cNvPr>
          <p:cNvCxnSpPr/>
          <p:nvPr/>
        </p:nvCxnSpPr>
        <p:spPr>
          <a:xfrm>
            <a:off x="564995" y="1196898"/>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C90D7456-BE4F-4CD0-AEA9-664E212B949A}"/>
              </a:ext>
            </a:extLst>
          </p:cNvPr>
          <p:cNvCxnSpPr/>
          <p:nvPr/>
        </p:nvCxnSpPr>
        <p:spPr>
          <a:xfrm>
            <a:off x="564995" y="1531435"/>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033A1E69-786E-403A-9FC2-61D1EBCCB5C9}"/>
              </a:ext>
            </a:extLst>
          </p:cNvPr>
          <p:cNvCxnSpPr/>
          <p:nvPr/>
        </p:nvCxnSpPr>
        <p:spPr>
          <a:xfrm>
            <a:off x="564995" y="1858536"/>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70FE4BFF-9C71-454C-B20F-059CDD572931}"/>
              </a:ext>
            </a:extLst>
          </p:cNvPr>
          <p:cNvCxnSpPr/>
          <p:nvPr/>
        </p:nvCxnSpPr>
        <p:spPr>
          <a:xfrm>
            <a:off x="564995" y="2178205"/>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B65D33A9-A08B-4C21-8D89-800A905A95C6}"/>
              </a:ext>
            </a:extLst>
          </p:cNvPr>
          <p:cNvCxnSpPr/>
          <p:nvPr/>
        </p:nvCxnSpPr>
        <p:spPr>
          <a:xfrm>
            <a:off x="564995" y="2501590"/>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6E0A8313-1424-4B63-8836-475C11850238}"/>
              </a:ext>
            </a:extLst>
          </p:cNvPr>
          <p:cNvCxnSpPr/>
          <p:nvPr/>
        </p:nvCxnSpPr>
        <p:spPr>
          <a:xfrm>
            <a:off x="564995" y="2850995"/>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765F3289-0962-4772-A309-A7CC59B5B0D1}"/>
              </a:ext>
            </a:extLst>
          </p:cNvPr>
          <p:cNvCxnSpPr/>
          <p:nvPr/>
        </p:nvCxnSpPr>
        <p:spPr>
          <a:xfrm>
            <a:off x="564995" y="3192966"/>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538631A1-36FD-4A8D-9237-151CC876C94C}"/>
              </a:ext>
            </a:extLst>
          </p:cNvPr>
          <p:cNvCxnSpPr/>
          <p:nvPr/>
        </p:nvCxnSpPr>
        <p:spPr>
          <a:xfrm>
            <a:off x="564995" y="3520069"/>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C2863778-2057-48BE-93AB-6581BFC655C8}"/>
              </a:ext>
            </a:extLst>
          </p:cNvPr>
          <p:cNvCxnSpPr/>
          <p:nvPr/>
        </p:nvCxnSpPr>
        <p:spPr>
          <a:xfrm>
            <a:off x="564995" y="3847171"/>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29527587-F05D-40AF-A29D-352A75603922}"/>
              </a:ext>
            </a:extLst>
          </p:cNvPr>
          <p:cNvCxnSpPr/>
          <p:nvPr/>
        </p:nvCxnSpPr>
        <p:spPr>
          <a:xfrm>
            <a:off x="564995" y="4207727"/>
            <a:ext cx="64974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C794C4B6-A2CE-44E7-BB04-721DC1081BB0}"/>
              </a:ext>
            </a:extLst>
          </p:cNvPr>
          <p:cNvCxnSpPr/>
          <p:nvPr/>
        </p:nvCxnSpPr>
        <p:spPr>
          <a:xfrm>
            <a:off x="564995" y="4527396"/>
            <a:ext cx="6497444"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25841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sp>
        <p:nvSpPr>
          <p:cNvPr id="6" name="TextBox 5">
            <a:extLst>
              <a:ext uri="{FF2B5EF4-FFF2-40B4-BE49-F238E27FC236}">
                <a16:creationId xmlns:a16="http://schemas.microsoft.com/office/drawing/2014/main" id="{D00D8377-E84A-4E5A-94ED-6A975D6AA805}"/>
              </a:ext>
            </a:extLst>
          </p:cNvPr>
          <p:cNvSpPr txBox="1"/>
          <p:nvPr/>
        </p:nvSpPr>
        <p:spPr>
          <a:xfrm>
            <a:off x="5070088" y="951717"/>
            <a:ext cx="3528642" cy="1384995"/>
          </a:xfrm>
          <a:prstGeom prst="rect">
            <a:avLst/>
          </a:prstGeom>
          <a:ln w="12700">
            <a:solidFill>
              <a:srgbClr val="004D86"/>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Final Scores upon combining R,F &amp; M segments:</a:t>
            </a:r>
          </a:p>
          <a:p>
            <a:pPr marL="285750" indent="-285750">
              <a:buFont typeface="Wingdings" panose="05000000000000000000" pitchFamily="2" charset="2"/>
              <a:buChar char="v"/>
            </a:pPr>
            <a:r>
              <a:rPr lang="en-US" dirty="0">
                <a:solidFill>
                  <a:srgbClr val="C00000"/>
                </a:solidFill>
              </a:rPr>
              <a:t>Platinum</a:t>
            </a:r>
            <a:r>
              <a:rPr lang="en-US" dirty="0"/>
              <a:t> = 3</a:t>
            </a:r>
          </a:p>
          <a:p>
            <a:pPr marL="285750" indent="-285750">
              <a:buFont typeface="Wingdings" panose="05000000000000000000" pitchFamily="2" charset="2"/>
              <a:buChar char="v"/>
            </a:pPr>
            <a:r>
              <a:rPr lang="en-US" dirty="0">
                <a:solidFill>
                  <a:srgbClr val="C00000"/>
                </a:solidFill>
              </a:rPr>
              <a:t>Gold</a:t>
            </a:r>
            <a:r>
              <a:rPr lang="en-US" dirty="0"/>
              <a:t> = 4 or 5</a:t>
            </a:r>
          </a:p>
          <a:p>
            <a:pPr marL="285750" indent="-285750">
              <a:buFont typeface="Wingdings" panose="05000000000000000000" pitchFamily="2" charset="2"/>
              <a:buChar char="v"/>
            </a:pPr>
            <a:r>
              <a:rPr lang="en-US" dirty="0">
                <a:solidFill>
                  <a:srgbClr val="C00000"/>
                </a:solidFill>
              </a:rPr>
              <a:t>Silver</a:t>
            </a:r>
            <a:r>
              <a:rPr lang="en-US" dirty="0"/>
              <a:t> = 6 or 7</a:t>
            </a:r>
          </a:p>
          <a:p>
            <a:pPr marL="285750" indent="-285750">
              <a:buFont typeface="Wingdings" panose="05000000000000000000" pitchFamily="2" charset="2"/>
              <a:buChar char="v"/>
            </a:pPr>
            <a:r>
              <a:rPr lang="en-US" dirty="0">
                <a:solidFill>
                  <a:srgbClr val="C00000"/>
                </a:solidFill>
              </a:rPr>
              <a:t>Regular</a:t>
            </a:r>
            <a:r>
              <a:rPr lang="en-US" dirty="0"/>
              <a:t> = 8 or 9</a:t>
            </a:r>
          </a:p>
        </p:txBody>
      </p:sp>
      <p:graphicFrame>
        <p:nvGraphicFramePr>
          <p:cNvPr id="8" name="Chart 7">
            <a:extLst>
              <a:ext uri="{FF2B5EF4-FFF2-40B4-BE49-F238E27FC236}">
                <a16:creationId xmlns:a16="http://schemas.microsoft.com/office/drawing/2014/main" id="{3F8AC772-1DEC-4BBC-B66A-5942C9E3EC43}"/>
              </a:ext>
            </a:extLst>
          </p:cNvPr>
          <p:cNvGraphicFramePr>
            <a:graphicFrameLocks/>
          </p:cNvGraphicFramePr>
          <p:nvPr>
            <p:extLst>
              <p:ext uri="{D42A27DB-BD31-4B8C-83A1-F6EECF244321}">
                <p14:modId xmlns:p14="http://schemas.microsoft.com/office/powerpoint/2010/main" val="537060809"/>
              </p:ext>
            </p:extLst>
          </p:nvPr>
        </p:nvGraphicFramePr>
        <p:xfrm>
          <a:off x="271345" y="950125"/>
          <a:ext cx="4572000" cy="3389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AD2A5613-8439-4B1F-AABB-AB35348C6E45}"/>
              </a:ext>
            </a:extLst>
          </p:cNvPr>
          <p:cNvGraphicFramePr>
            <a:graphicFrameLocks noGrp="1"/>
          </p:cNvGraphicFramePr>
          <p:nvPr>
            <p:extLst>
              <p:ext uri="{D42A27DB-BD31-4B8C-83A1-F6EECF244321}">
                <p14:modId xmlns:p14="http://schemas.microsoft.com/office/powerpoint/2010/main" val="2043904574"/>
              </p:ext>
            </p:extLst>
          </p:nvPr>
        </p:nvGraphicFramePr>
        <p:xfrm>
          <a:off x="5070088" y="3308194"/>
          <a:ext cx="3528642" cy="1031901"/>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1666302">
                  <a:extLst>
                    <a:ext uri="{9D8B030D-6E8A-4147-A177-3AD203B41FA5}">
                      <a16:colId xmlns:a16="http://schemas.microsoft.com/office/drawing/2014/main" val="3785872706"/>
                    </a:ext>
                  </a:extLst>
                </a:gridCol>
                <a:gridCol w="1862340">
                  <a:extLst>
                    <a:ext uri="{9D8B030D-6E8A-4147-A177-3AD203B41FA5}">
                      <a16:colId xmlns:a16="http://schemas.microsoft.com/office/drawing/2014/main" val="3736186442"/>
                    </a:ext>
                  </a:extLst>
                </a:gridCol>
              </a:tblGrid>
              <a:tr h="499307">
                <a:tc>
                  <a:txBody>
                    <a:bodyPr/>
                    <a:lstStyle/>
                    <a:p>
                      <a:pPr algn="ctr" fontAlgn="b"/>
                      <a:r>
                        <a:rPr lang="en-IN" sz="1400" b="1" u="none" strike="noStrike" dirty="0">
                          <a:effectLst/>
                        </a:rPr>
                        <a:t>Segment</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C2DCE0"/>
                    </a:solidFill>
                  </a:tcPr>
                </a:tc>
                <a:tc>
                  <a:txBody>
                    <a:bodyPr/>
                    <a:lstStyle/>
                    <a:p>
                      <a:pPr algn="ctr" fontAlgn="b"/>
                      <a:r>
                        <a:rPr lang="en-IN" sz="1400" b="1" u="none" strike="noStrike" dirty="0">
                          <a:effectLst/>
                        </a:rPr>
                        <a:t>Customer Count</a:t>
                      </a:r>
                      <a:endParaRPr lang="en-IN" sz="1400" b="1" i="0" u="none" strike="noStrike" dirty="0">
                        <a:solidFill>
                          <a:srgbClr val="000000"/>
                        </a:solidFill>
                        <a:effectLst/>
                        <a:latin typeface="Calibri" panose="020F0502020204030204" pitchFamily="34" charset="0"/>
                      </a:endParaRPr>
                    </a:p>
                  </a:txBody>
                  <a:tcPr marL="7620" marR="7620" marT="7620" marB="0" anchor="ctr">
                    <a:solidFill>
                      <a:srgbClr val="C2DCE0"/>
                    </a:solidFill>
                  </a:tcPr>
                </a:tc>
                <a:extLst>
                  <a:ext uri="{0D108BD9-81ED-4DB2-BD59-A6C34878D82A}">
                    <a16:rowId xmlns:a16="http://schemas.microsoft.com/office/drawing/2014/main" val="144047301"/>
                  </a:ext>
                </a:extLst>
              </a:tr>
              <a:tr h="266297">
                <a:tc>
                  <a:txBody>
                    <a:bodyPr/>
                    <a:lstStyle/>
                    <a:p>
                      <a:pPr algn="ctr" fontAlgn="b"/>
                      <a:r>
                        <a:rPr lang="en-IN" sz="1100" u="none" strike="noStrike" dirty="0">
                          <a:effectLst/>
                        </a:rPr>
                        <a:t>REGULAR</a:t>
                      </a:r>
                      <a:endParaRPr lang="en-IN" sz="11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100" u="none" strike="noStrike" dirty="0">
                          <a:effectLst/>
                        </a:rPr>
                        <a:t>48,997</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91922650"/>
                  </a:ext>
                </a:extLst>
              </a:tr>
              <a:tr h="266297">
                <a:tc>
                  <a:txBody>
                    <a:bodyPr/>
                    <a:lstStyle/>
                    <a:p>
                      <a:pPr algn="ctr" fontAlgn="b"/>
                      <a:r>
                        <a:rPr lang="en-IN" sz="1100" u="none" strike="noStrike" dirty="0">
                          <a:effectLst/>
                        </a:rPr>
                        <a:t>SILVER</a:t>
                      </a:r>
                      <a:endParaRPr lang="en-IN" sz="11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100" u="none" strike="noStrike" dirty="0">
                          <a:effectLst/>
                        </a:rPr>
                        <a:t>5,568</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62282784"/>
                  </a:ext>
                </a:extLst>
              </a:tr>
            </a:tbl>
          </a:graphicData>
        </a:graphic>
      </p:graphicFrame>
      <p:sp>
        <p:nvSpPr>
          <p:cNvPr id="9" name="TextBox 8">
            <a:extLst>
              <a:ext uri="{FF2B5EF4-FFF2-40B4-BE49-F238E27FC236}">
                <a16:creationId xmlns:a16="http://schemas.microsoft.com/office/drawing/2014/main" id="{2D6145F4-A0FB-4592-BE89-93985F4B0240}"/>
              </a:ext>
            </a:extLst>
          </p:cNvPr>
          <p:cNvSpPr txBox="1"/>
          <p:nvPr/>
        </p:nvSpPr>
        <p:spPr>
          <a:xfrm>
            <a:off x="5070088" y="2453121"/>
            <a:ext cx="3528642" cy="738664"/>
          </a:xfrm>
          <a:prstGeom prst="rect">
            <a:avLst/>
          </a:prstGeom>
          <a:ln w="12700">
            <a:solidFill>
              <a:srgbClr val="004D86"/>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t>Only </a:t>
            </a:r>
            <a:r>
              <a:rPr lang="en-US" dirty="0">
                <a:solidFill>
                  <a:srgbClr val="C00000"/>
                </a:solidFill>
              </a:rPr>
              <a:t>Silver</a:t>
            </a:r>
            <a:r>
              <a:rPr lang="en-US" dirty="0"/>
              <a:t> and </a:t>
            </a:r>
            <a:r>
              <a:rPr lang="en-US" dirty="0">
                <a:solidFill>
                  <a:srgbClr val="C00000"/>
                </a:solidFill>
              </a:rPr>
              <a:t>Regular</a:t>
            </a:r>
            <a:r>
              <a:rPr lang="en-US" dirty="0"/>
              <a:t> segment customers are available for the most recent year </a:t>
            </a:r>
            <a:r>
              <a:rPr lang="en-US" dirty="0">
                <a:solidFill>
                  <a:srgbClr val="C00000"/>
                </a:solidFill>
              </a:rPr>
              <a:t>2023</a:t>
            </a:r>
            <a:r>
              <a:rPr lang="en-US" dirty="0"/>
              <a:t>.</a:t>
            </a:r>
          </a:p>
        </p:txBody>
      </p:sp>
    </p:spTree>
    <p:extLst>
      <p:ext uri="{BB962C8B-B14F-4D97-AF65-F5344CB8AC3E}">
        <p14:creationId xmlns:p14="http://schemas.microsoft.com/office/powerpoint/2010/main" val="1663133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sp>
        <p:nvSpPr>
          <p:cNvPr id="7" name="TextBox 6">
            <a:extLst>
              <a:ext uri="{FF2B5EF4-FFF2-40B4-BE49-F238E27FC236}">
                <a16:creationId xmlns:a16="http://schemas.microsoft.com/office/drawing/2014/main" id="{EC70DCBF-2262-4AC1-BC90-9B872CE57A53}"/>
              </a:ext>
            </a:extLst>
          </p:cNvPr>
          <p:cNvSpPr txBox="1"/>
          <p:nvPr/>
        </p:nvSpPr>
        <p:spPr>
          <a:xfrm>
            <a:off x="572429" y="817756"/>
            <a:ext cx="7937091" cy="3631763"/>
          </a:xfrm>
          <a:prstGeom prst="rect">
            <a:avLst/>
          </a:prstGeom>
          <a:noFill/>
          <a:ln>
            <a:solidFill>
              <a:schemeClr val="tx1"/>
            </a:solidFill>
          </a:ln>
        </p:spPr>
        <p:txBody>
          <a:bodyPr wrap="square" rtlCol="0">
            <a:spAutoFit/>
          </a:bodyPr>
          <a:lstStyle/>
          <a:p>
            <a:pPr algn="ctr"/>
            <a:r>
              <a:rPr lang="en-US" sz="2000" b="1" dirty="0">
                <a:solidFill>
                  <a:srgbClr val="C00000"/>
                </a:solidFill>
                <a:effectLst>
                  <a:outerShdw blurRad="50800" dist="38100" dir="2700000" algn="tl" rotWithShape="0">
                    <a:prstClr val="black">
                      <a:alpha val="40000"/>
                    </a:prstClr>
                  </a:outerShdw>
                </a:effectLst>
              </a:rPr>
              <a:t>RFM ANALYSIS</a:t>
            </a:r>
          </a:p>
          <a:p>
            <a:pPr algn="ctr"/>
            <a:endParaRPr lang="en-US" b="1" dirty="0">
              <a:solidFill>
                <a:srgbClr val="C00000"/>
              </a:solidFill>
            </a:endParaRPr>
          </a:p>
          <a:p>
            <a:pPr marL="285750" indent="-285750">
              <a:buFont typeface="Wingdings" panose="05000000000000000000" pitchFamily="2" charset="2"/>
              <a:buChar char="v"/>
            </a:pPr>
            <a:r>
              <a:rPr lang="en-US" b="1" u="sng" dirty="0"/>
              <a:t>Recommendations</a:t>
            </a:r>
            <a:r>
              <a:rPr lang="en-US" b="1" dirty="0"/>
              <a:t>:</a:t>
            </a:r>
          </a:p>
          <a:p>
            <a:pPr marL="342900" lvl="3" indent="-342900">
              <a:buFont typeface="+mj-lt"/>
              <a:buAutoNum type="arabicPeriod"/>
            </a:pPr>
            <a:endParaRPr lang="en-US" b="1" dirty="0"/>
          </a:p>
          <a:p>
            <a:pPr marL="342900" lvl="3" indent="-342900">
              <a:buFont typeface="+mj-lt"/>
              <a:buAutoNum type="arabicPeriod"/>
            </a:pPr>
            <a:r>
              <a:rPr lang="en-US" b="1" dirty="0">
                <a:solidFill>
                  <a:srgbClr val="004D86"/>
                </a:solidFill>
              </a:rPr>
              <a:t>Upgrade Strategies for Regular Customers</a:t>
            </a:r>
            <a:r>
              <a:rPr lang="en-US" dirty="0">
                <a:solidFill>
                  <a:srgbClr val="004D86"/>
                </a:solidFill>
              </a:rPr>
              <a:t>: </a:t>
            </a:r>
            <a:r>
              <a:rPr lang="en-US" dirty="0"/>
              <a:t>Develop initiatives to encourage Regular segment customers to transition to premium tiers like Gold and Platinum. These could include tailored promotions, unique offers, and superior customer service.</a:t>
            </a:r>
          </a:p>
          <a:p>
            <a:pPr marL="342900" lvl="3" indent="-342900">
              <a:buFont typeface="+mj-lt"/>
              <a:buAutoNum type="arabicPeriod"/>
            </a:pPr>
            <a:r>
              <a:rPr lang="en-US" b="1" dirty="0">
                <a:solidFill>
                  <a:srgbClr val="004D86"/>
                </a:solidFill>
              </a:rPr>
              <a:t>Awareness Campaigns for Regular Customers</a:t>
            </a:r>
            <a:r>
              <a:rPr lang="en-US" dirty="0">
                <a:solidFill>
                  <a:srgbClr val="004D86"/>
                </a:solidFill>
              </a:rPr>
              <a:t>: </a:t>
            </a:r>
            <a:r>
              <a:rPr lang="en-US" dirty="0"/>
              <a:t>Build awareness among Regular customers about the benefits of upgrading to premium segments. Highlight the perks of frequent shopping and increased spending, such as access to premium offerings and exclusive services.</a:t>
            </a:r>
            <a:r>
              <a:rPr lang="en-US" b="1" dirty="0">
                <a:solidFill>
                  <a:srgbClr val="004D86"/>
                </a:solidFill>
              </a:rPr>
              <a:t> </a:t>
            </a:r>
            <a:endParaRPr lang="en-US" dirty="0"/>
          </a:p>
          <a:p>
            <a:pPr marL="342900" lvl="3" indent="-342900">
              <a:buFont typeface="+mj-lt"/>
              <a:buAutoNum type="arabicPeriod"/>
            </a:pPr>
            <a:r>
              <a:rPr lang="en-US" b="1" dirty="0">
                <a:solidFill>
                  <a:srgbClr val="004D86"/>
                </a:solidFill>
              </a:rPr>
              <a:t>Retention Plans for Silver Customers</a:t>
            </a:r>
            <a:r>
              <a:rPr lang="en-US" dirty="0">
                <a:solidFill>
                  <a:srgbClr val="004D86"/>
                </a:solidFill>
              </a:rPr>
              <a:t>: </a:t>
            </a:r>
            <a:r>
              <a:rPr lang="en-US" dirty="0"/>
              <a:t>Focus on creating loyalty programs specifically designed for Silver segment customers to retain them and boost their spending. Provide exclusive perks and rewards to keep these valuable customers engaged.</a:t>
            </a:r>
          </a:p>
          <a:p>
            <a:pPr marL="342900" lvl="3" indent="-342900">
              <a:buFont typeface="+mj-lt"/>
              <a:buAutoNum type="arabicPeriod"/>
            </a:pPr>
            <a:endParaRPr lang="en-US" dirty="0"/>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1977606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5" name="Chart 4">
            <a:extLst>
              <a:ext uri="{FF2B5EF4-FFF2-40B4-BE49-F238E27FC236}">
                <a16:creationId xmlns:a16="http://schemas.microsoft.com/office/drawing/2014/main" id="{751EE8DD-57E7-498D-A4CA-B3F251E67E9F}"/>
              </a:ext>
            </a:extLst>
          </p:cNvPr>
          <p:cNvGraphicFramePr>
            <a:graphicFrameLocks/>
          </p:cNvGraphicFramePr>
          <p:nvPr>
            <p:extLst>
              <p:ext uri="{D42A27DB-BD31-4B8C-83A1-F6EECF244321}">
                <p14:modId xmlns:p14="http://schemas.microsoft.com/office/powerpoint/2010/main" val="2938818606"/>
              </p:ext>
            </p:extLst>
          </p:nvPr>
        </p:nvGraphicFramePr>
        <p:xfrm>
          <a:off x="176017" y="720647"/>
          <a:ext cx="4973445" cy="37022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a:extLst>
              <a:ext uri="{FF2B5EF4-FFF2-40B4-BE49-F238E27FC236}">
                <a16:creationId xmlns:a16="http://schemas.microsoft.com/office/drawing/2014/main" id="{7D3F90E9-837A-492F-B473-3E6E90872C0C}"/>
              </a:ext>
            </a:extLst>
          </p:cNvPr>
          <p:cNvGraphicFramePr>
            <a:graphicFrameLocks noGrp="1"/>
          </p:cNvGraphicFramePr>
          <p:nvPr>
            <p:extLst>
              <p:ext uri="{D42A27DB-BD31-4B8C-83A1-F6EECF244321}">
                <p14:modId xmlns:p14="http://schemas.microsoft.com/office/powerpoint/2010/main" val="1832307861"/>
              </p:ext>
            </p:extLst>
          </p:nvPr>
        </p:nvGraphicFramePr>
        <p:xfrm>
          <a:off x="5360020" y="1315843"/>
          <a:ext cx="3627863" cy="1785927"/>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798118">
                  <a:extLst>
                    <a:ext uri="{9D8B030D-6E8A-4147-A177-3AD203B41FA5}">
                      <a16:colId xmlns:a16="http://schemas.microsoft.com/office/drawing/2014/main" val="244986519"/>
                    </a:ext>
                  </a:extLst>
                </a:gridCol>
                <a:gridCol w="1005538">
                  <a:extLst>
                    <a:ext uri="{9D8B030D-6E8A-4147-A177-3AD203B41FA5}">
                      <a16:colId xmlns:a16="http://schemas.microsoft.com/office/drawing/2014/main" val="1433550818"/>
                    </a:ext>
                  </a:extLst>
                </a:gridCol>
                <a:gridCol w="545257">
                  <a:extLst>
                    <a:ext uri="{9D8B030D-6E8A-4147-A177-3AD203B41FA5}">
                      <a16:colId xmlns:a16="http://schemas.microsoft.com/office/drawing/2014/main" val="2729517666"/>
                    </a:ext>
                  </a:extLst>
                </a:gridCol>
                <a:gridCol w="736451">
                  <a:extLst>
                    <a:ext uri="{9D8B030D-6E8A-4147-A177-3AD203B41FA5}">
                      <a16:colId xmlns:a16="http://schemas.microsoft.com/office/drawing/2014/main" val="956064799"/>
                    </a:ext>
                  </a:extLst>
                </a:gridCol>
                <a:gridCol w="542499">
                  <a:extLst>
                    <a:ext uri="{9D8B030D-6E8A-4147-A177-3AD203B41FA5}">
                      <a16:colId xmlns:a16="http://schemas.microsoft.com/office/drawing/2014/main" val="1377598843"/>
                    </a:ext>
                  </a:extLst>
                </a:gridCol>
              </a:tblGrid>
              <a:tr h="133073">
                <a:tc gridSpan="5">
                  <a:txBody>
                    <a:bodyPr/>
                    <a:lstStyle/>
                    <a:p>
                      <a:pPr algn="ctr" fontAlgn="b"/>
                      <a:r>
                        <a:rPr lang="en-US" sz="1100" b="1" i="0" u="none" strike="noStrike" dirty="0">
                          <a:solidFill>
                            <a:srgbClr val="000000"/>
                          </a:solidFill>
                          <a:effectLst/>
                          <a:latin typeface="Calibri" panose="020F0502020204030204" pitchFamily="34" charset="0"/>
                        </a:rPr>
                        <a:t>Gender</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hMerge="1">
                  <a:txBody>
                    <a:bodyPr/>
                    <a:lstStyle/>
                    <a:p>
                      <a:pPr algn="ctr" fontAlgn="b"/>
                      <a:endParaRPr lang="en-IN" sz="11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hMerge="1">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extLst>
                  <a:ext uri="{0D108BD9-81ED-4DB2-BD59-A6C34878D82A}">
                    <a16:rowId xmlns:a16="http://schemas.microsoft.com/office/drawing/2014/main" val="306131397"/>
                  </a:ext>
                </a:extLst>
              </a:tr>
              <a:tr h="277421">
                <a:tc>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F</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M</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extLst>
                  <a:ext uri="{0D108BD9-81ED-4DB2-BD59-A6C34878D82A}">
                    <a16:rowId xmlns:a16="http://schemas.microsoft.com/office/drawing/2014/main" val="2695064233"/>
                  </a:ext>
                </a:extLst>
              </a:tr>
              <a:tr h="277421">
                <a:tc>
                  <a:txBody>
                    <a:bodyPr/>
                    <a:lstStyle/>
                    <a:p>
                      <a:pPr algn="ctr" fontAlgn="b"/>
                      <a:r>
                        <a:rPr lang="en-IN" sz="1100" b="1" u="none" strike="noStrike" dirty="0">
                          <a:effectLst/>
                        </a:rPr>
                        <a:t>Channel</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Revenue</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Profit%</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Revenue</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tc>
                  <a:txBody>
                    <a:bodyPr/>
                    <a:lstStyle/>
                    <a:p>
                      <a:pPr algn="ctr" fontAlgn="b"/>
                      <a:r>
                        <a:rPr lang="en-IN" sz="1100" b="1" u="none" strike="noStrike" dirty="0">
                          <a:effectLst/>
                        </a:rPr>
                        <a:t>Profit%</a:t>
                      </a:r>
                      <a:endParaRPr lang="en-IN" sz="11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CE0"/>
                    </a:solidFill>
                  </a:tcPr>
                </a:tc>
                <a:extLst>
                  <a:ext uri="{0D108BD9-81ED-4DB2-BD59-A6C34878D82A}">
                    <a16:rowId xmlns:a16="http://schemas.microsoft.com/office/drawing/2014/main" val="1347824309"/>
                  </a:ext>
                </a:extLst>
              </a:tr>
              <a:tr h="277421">
                <a:tc>
                  <a:txBody>
                    <a:bodyPr/>
                    <a:lstStyle/>
                    <a:p>
                      <a:pPr algn="ctr" fontAlgn="b"/>
                      <a:r>
                        <a:rPr lang="en-IN" sz="1100" b="0" u="none" strike="noStrike" dirty="0">
                          <a:effectLst/>
                        </a:rPr>
                        <a:t>Instore</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E8AA"/>
                    </a:solidFill>
                  </a:tcPr>
                </a:tc>
                <a:tc>
                  <a:txBody>
                    <a:bodyPr/>
                    <a:lstStyle/>
                    <a:p>
                      <a:pPr algn="ctr" fontAlgn="b"/>
                      <a:r>
                        <a:rPr lang="en-IN" sz="1100" b="0" u="none" strike="noStrike" dirty="0">
                          <a:effectLst/>
                        </a:rPr>
                        <a:t>9699245.18</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61.65%</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effectLst/>
                        </a:rPr>
                        <a:t>4165443.6</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26.16%</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82704"/>
                  </a:ext>
                </a:extLst>
              </a:tr>
              <a:tr h="508603">
                <a:tc>
                  <a:txBody>
                    <a:bodyPr/>
                    <a:lstStyle/>
                    <a:p>
                      <a:pPr algn="ctr" fontAlgn="b"/>
                      <a:r>
                        <a:rPr lang="en-IN" sz="1100" b="0" u="none" strike="noStrike" dirty="0">
                          <a:effectLst/>
                        </a:rPr>
                        <a:t>Phone Delivery</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E8AA"/>
                    </a:solidFill>
                  </a:tcPr>
                </a:tc>
                <a:tc>
                  <a:txBody>
                    <a:bodyPr/>
                    <a:lstStyle/>
                    <a:p>
                      <a:pPr algn="ctr" fontAlgn="b"/>
                      <a:r>
                        <a:rPr lang="en-IN" sz="1100" b="0" u="none" strike="noStrike">
                          <a:effectLst/>
                        </a:rPr>
                        <a:t>1167892.39</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7.39%</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495287.99</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3.14%</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0008725"/>
                  </a:ext>
                </a:extLst>
              </a:tr>
              <a:tr h="277421">
                <a:tc>
                  <a:txBody>
                    <a:bodyPr/>
                    <a:lstStyle/>
                    <a:p>
                      <a:pPr algn="ctr" fontAlgn="b"/>
                      <a:r>
                        <a:rPr lang="en-IN" sz="1100" b="0" u="none" strike="noStrike" dirty="0">
                          <a:effectLst/>
                        </a:rPr>
                        <a:t>Online</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E8AA"/>
                    </a:solidFill>
                  </a:tcPr>
                </a:tc>
                <a:tc>
                  <a:txBody>
                    <a:bodyPr/>
                    <a:lstStyle/>
                    <a:p>
                      <a:pPr algn="ctr" fontAlgn="b"/>
                      <a:r>
                        <a:rPr lang="en-IN" sz="1100" b="0" u="none" strike="noStrike" dirty="0">
                          <a:effectLst/>
                        </a:rPr>
                        <a:t>194629.91</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1.16%</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a:effectLst/>
                        </a:rPr>
                        <a:t>90360.95</a:t>
                      </a:r>
                      <a:endParaRPr lang="en-IN"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u="none" strike="noStrike" dirty="0">
                          <a:effectLst/>
                        </a:rPr>
                        <a:t>0.49%</a:t>
                      </a:r>
                      <a:endParaRPr lang="en-IN"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076199"/>
                  </a:ext>
                </a:extLst>
              </a:tr>
            </a:tbl>
          </a:graphicData>
        </a:graphic>
      </p:graphicFrame>
    </p:spTree>
    <p:extLst>
      <p:ext uri="{BB962C8B-B14F-4D97-AF65-F5344CB8AC3E}">
        <p14:creationId xmlns:p14="http://schemas.microsoft.com/office/powerpoint/2010/main" val="194323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6" name="Chart 5">
            <a:extLst>
              <a:ext uri="{FF2B5EF4-FFF2-40B4-BE49-F238E27FC236}">
                <a16:creationId xmlns:a16="http://schemas.microsoft.com/office/drawing/2014/main" id="{33A04074-87CE-46BF-ACB0-8A35BD2C3AEF}"/>
              </a:ext>
            </a:extLst>
          </p:cNvPr>
          <p:cNvGraphicFramePr>
            <a:graphicFrameLocks/>
          </p:cNvGraphicFramePr>
          <p:nvPr>
            <p:extLst>
              <p:ext uri="{D42A27DB-BD31-4B8C-83A1-F6EECF244321}">
                <p14:modId xmlns:p14="http://schemas.microsoft.com/office/powerpoint/2010/main" val="3020696416"/>
              </p:ext>
            </p:extLst>
          </p:nvPr>
        </p:nvGraphicFramePr>
        <p:xfrm>
          <a:off x="1077951" y="780585"/>
          <a:ext cx="6973229" cy="35014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651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5" name="Chart 4">
            <a:extLst>
              <a:ext uri="{FF2B5EF4-FFF2-40B4-BE49-F238E27FC236}">
                <a16:creationId xmlns:a16="http://schemas.microsoft.com/office/drawing/2014/main" id="{E535FE1B-8A10-4A0A-ACB4-D1105166A7BB}"/>
              </a:ext>
            </a:extLst>
          </p:cNvPr>
          <p:cNvGraphicFramePr>
            <a:graphicFrameLocks/>
          </p:cNvGraphicFramePr>
          <p:nvPr>
            <p:extLst>
              <p:ext uri="{D42A27DB-BD31-4B8C-83A1-F6EECF244321}">
                <p14:modId xmlns:p14="http://schemas.microsoft.com/office/powerpoint/2010/main" val="655793218"/>
              </p:ext>
            </p:extLst>
          </p:nvPr>
        </p:nvGraphicFramePr>
        <p:xfrm>
          <a:off x="929267" y="832624"/>
          <a:ext cx="7032703" cy="35312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4162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3" name="Table 4">
            <a:extLst>
              <a:ext uri="{FF2B5EF4-FFF2-40B4-BE49-F238E27FC236}">
                <a16:creationId xmlns:a16="http://schemas.microsoft.com/office/drawing/2014/main" id="{2DED1D0C-4A99-431F-9DBC-9469F85879D8}"/>
              </a:ext>
            </a:extLst>
          </p:cNvPr>
          <p:cNvGraphicFramePr>
            <a:graphicFrameLocks noGrp="1"/>
          </p:cNvGraphicFramePr>
          <p:nvPr>
            <p:extLst>
              <p:ext uri="{D42A27DB-BD31-4B8C-83A1-F6EECF244321}">
                <p14:modId xmlns:p14="http://schemas.microsoft.com/office/powerpoint/2010/main" val="3380072652"/>
              </p:ext>
            </p:extLst>
          </p:nvPr>
        </p:nvGraphicFramePr>
        <p:xfrm>
          <a:off x="788019" y="660483"/>
          <a:ext cx="7567962" cy="3822534"/>
        </p:xfrm>
        <a:graphic>
          <a:graphicData uri="http://schemas.openxmlformats.org/drawingml/2006/table">
            <a:tbl>
              <a:tblPr firstRow="1" bandRow="1">
                <a:effectLst>
                  <a:outerShdw blurRad="50800" dist="38100" dir="2700000" algn="tl" rotWithShape="0">
                    <a:prstClr val="black">
                      <a:alpha val="40000"/>
                    </a:prstClr>
                  </a:outerShdw>
                </a:effectLst>
                <a:tableStyleId>{8EC7A202-D894-4549-BF34-816215706C42}</a:tableStyleId>
              </a:tblPr>
              <a:tblGrid>
                <a:gridCol w="2522654">
                  <a:extLst>
                    <a:ext uri="{9D8B030D-6E8A-4147-A177-3AD203B41FA5}">
                      <a16:colId xmlns:a16="http://schemas.microsoft.com/office/drawing/2014/main" val="1925427825"/>
                    </a:ext>
                  </a:extLst>
                </a:gridCol>
                <a:gridCol w="2522654">
                  <a:extLst>
                    <a:ext uri="{9D8B030D-6E8A-4147-A177-3AD203B41FA5}">
                      <a16:colId xmlns:a16="http://schemas.microsoft.com/office/drawing/2014/main" val="31192763"/>
                    </a:ext>
                  </a:extLst>
                </a:gridCol>
                <a:gridCol w="2522654">
                  <a:extLst>
                    <a:ext uri="{9D8B030D-6E8A-4147-A177-3AD203B41FA5}">
                      <a16:colId xmlns:a16="http://schemas.microsoft.com/office/drawing/2014/main" val="3467587050"/>
                    </a:ext>
                  </a:extLst>
                </a:gridCol>
              </a:tblGrid>
              <a:tr h="352858">
                <a:tc>
                  <a:txBody>
                    <a:bodyPr/>
                    <a:lstStyle/>
                    <a:p>
                      <a:pPr algn="ctr"/>
                      <a:r>
                        <a:rPr lang="en-US" b="1" dirty="0"/>
                        <a:t>Types of Customers</a:t>
                      </a:r>
                      <a:endParaRPr lang="en-IN" b="1" dirty="0"/>
                    </a:p>
                  </a:txBody>
                  <a:tcPr anchor="ctr">
                    <a:solidFill>
                      <a:srgbClr val="C2DCE0"/>
                    </a:solidFill>
                  </a:tcPr>
                </a:tc>
                <a:tc>
                  <a:txBody>
                    <a:bodyPr/>
                    <a:lstStyle/>
                    <a:p>
                      <a:pPr algn="ctr"/>
                      <a:r>
                        <a:rPr lang="en-US" b="1" dirty="0"/>
                        <a:t>No. of Customers</a:t>
                      </a:r>
                      <a:endParaRPr lang="en-IN" b="1" dirty="0"/>
                    </a:p>
                  </a:txBody>
                  <a:tcPr anchor="ctr">
                    <a:solidFill>
                      <a:srgbClr val="C2DCE0"/>
                    </a:solidFill>
                  </a:tcPr>
                </a:tc>
                <a:tc>
                  <a:txBody>
                    <a:bodyPr/>
                    <a:lstStyle/>
                    <a:p>
                      <a:pPr algn="ctr"/>
                      <a:r>
                        <a:rPr lang="en-US" b="1" dirty="0"/>
                        <a:t>Percentage</a:t>
                      </a:r>
                      <a:endParaRPr lang="en-IN" b="1" dirty="0"/>
                    </a:p>
                  </a:txBody>
                  <a:tcPr anchor="ctr">
                    <a:solidFill>
                      <a:srgbClr val="C2DCE0"/>
                    </a:solidFill>
                  </a:tcPr>
                </a:tc>
                <a:extLst>
                  <a:ext uri="{0D108BD9-81ED-4DB2-BD59-A6C34878D82A}">
                    <a16:rowId xmlns:a16="http://schemas.microsoft.com/office/drawing/2014/main" val="2409715479"/>
                  </a:ext>
                </a:extLst>
              </a:tr>
              <a:tr h="495668">
                <a:tc>
                  <a:txBody>
                    <a:bodyPr/>
                    <a:lstStyle/>
                    <a:p>
                      <a:pPr algn="ctr"/>
                      <a:r>
                        <a:rPr lang="en-US" dirty="0"/>
                        <a:t>One-time buyers</a:t>
                      </a:r>
                      <a:endParaRPr lang="en-IN" dirty="0"/>
                    </a:p>
                  </a:txBody>
                  <a:tcPr anchor="ctr">
                    <a:solidFill>
                      <a:srgbClr val="CAE8AA"/>
                    </a:solidFill>
                  </a:tcPr>
                </a:tc>
                <a:tc>
                  <a:txBody>
                    <a:bodyPr/>
                    <a:lstStyle/>
                    <a:p>
                      <a:pPr algn="ctr"/>
                      <a:r>
                        <a:rPr lang="en-US" dirty="0"/>
                        <a:t>98,275</a:t>
                      </a:r>
                      <a:endParaRPr lang="en-IN" dirty="0"/>
                    </a:p>
                  </a:txBody>
                  <a:tcPr anchor="ctr">
                    <a:solidFill>
                      <a:srgbClr val="E5F3D5"/>
                    </a:solidFill>
                  </a:tcPr>
                </a:tc>
                <a:tc>
                  <a:txBody>
                    <a:bodyPr/>
                    <a:lstStyle/>
                    <a:p>
                      <a:pPr algn="ctr"/>
                      <a:r>
                        <a:rPr lang="en-US" dirty="0"/>
                        <a:t>99.96%</a:t>
                      </a:r>
                      <a:endParaRPr lang="en-IN" dirty="0"/>
                    </a:p>
                  </a:txBody>
                  <a:tcPr anchor="ctr">
                    <a:solidFill>
                      <a:srgbClr val="CAE8AA"/>
                    </a:solidFill>
                  </a:tcPr>
                </a:tc>
                <a:extLst>
                  <a:ext uri="{0D108BD9-81ED-4DB2-BD59-A6C34878D82A}">
                    <a16:rowId xmlns:a16="http://schemas.microsoft.com/office/drawing/2014/main" val="3710842491"/>
                  </a:ext>
                </a:extLst>
              </a:tr>
              <a:tr h="495668">
                <a:tc>
                  <a:txBody>
                    <a:bodyPr/>
                    <a:lstStyle/>
                    <a:p>
                      <a:pPr algn="ctr"/>
                      <a:r>
                        <a:rPr lang="en-US" dirty="0"/>
                        <a:t>Repeat buyers</a:t>
                      </a:r>
                      <a:endParaRPr lang="en-IN" dirty="0"/>
                    </a:p>
                  </a:txBody>
                  <a:tcPr anchor="ctr">
                    <a:solidFill>
                      <a:srgbClr val="CAE8AA"/>
                    </a:solidFill>
                  </a:tcPr>
                </a:tc>
                <a:tc>
                  <a:txBody>
                    <a:bodyPr/>
                    <a:lstStyle/>
                    <a:p>
                      <a:pPr algn="ctr"/>
                      <a:r>
                        <a:rPr lang="en-US" dirty="0"/>
                        <a:t>36</a:t>
                      </a:r>
                      <a:endParaRPr lang="en-IN" dirty="0"/>
                    </a:p>
                  </a:txBody>
                  <a:tcPr anchor="ctr">
                    <a:solidFill>
                      <a:srgbClr val="E5F3D5"/>
                    </a:solidFill>
                  </a:tcPr>
                </a:tc>
                <a:tc>
                  <a:txBody>
                    <a:bodyPr/>
                    <a:lstStyle/>
                    <a:p>
                      <a:pPr algn="ctr"/>
                      <a:r>
                        <a:rPr lang="en-US" dirty="0"/>
                        <a:t>0.036%</a:t>
                      </a:r>
                      <a:endParaRPr lang="en-IN" dirty="0"/>
                    </a:p>
                  </a:txBody>
                  <a:tcPr anchor="ctr">
                    <a:solidFill>
                      <a:srgbClr val="CAE8AA"/>
                    </a:solidFill>
                  </a:tcPr>
                </a:tc>
                <a:extLst>
                  <a:ext uri="{0D108BD9-81ED-4DB2-BD59-A6C34878D82A}">
                    <a16:rowId xmlns:a16="http://schemas.microsoft.com/office/drawing/2014/main" val="3717983314"/>
                  </a:ext>
                </a:extLst>
              </a:tr>
              <a:tr h="495668">
                <a:tc>
                  <a:txBody>
                    <a:bodyPr/>
                    <a:lstStyle/>
                    <a:p>
                      <a:pPr algn="ctr"/>
                      <a:r>
                        <a:rPr lang="en-US" dirty="0"/>
                        <a:t>Discount seekers </a:t>
                      </a:r>
                      <a:endParaRPr lang="en-IN" dirty="0"/>
                    </a:p>
                  </a:txBody>
                  <a:tcPr anchor="ctr">
                    <a:solidFill>
                      <a:srgbClr val="CAE8AA"/>
                    </a:solidFill>
                  </a:tcPr>
                </a:tc>
                <a:tc>
                  <a:txBody>
                    <a:bodyPr/>
                    <a:lstStyle/>
                    <a:p>
                      <a:pPr algn="ctr"/>
                      <a:r>
                        <a:rPr lang="en-US" dirty="0"/>
                        <a:t>40,186</a:t>
                      </a:r>
                      <a:endParaRPr lang="en-IN" dirty="0"/>
                    </a:p>
                  </a:txBody>
                  <a:tcPr anchor="ctr">
                    <a:solidFill>
                      <a:srgbClr val="E5F3D5"/>
                    </a:solidFill>
                  </a:tcPr>
                </a:tc>
                <a:tc>
                  <a:txBody>
                    <a:bodyPr/>
                    <a:lstStyle/>
                    <a:p>
                      <a:pPr algn="ctr"/>
                      <a:r>
                        <a:rPr lang="en-US" dirty="0"/>
                        <a:t>40.87%</a:t>
                      </a:r>
                      <a:endParaRPr lang="en-IN" dirty="0"/>
                    </a:p>
                  </a:txBody>
                  <a:tcPr anchor="ctr">
                    <a:solidFill>
                      <a:srgbClr val="CAE8AA"/>
                    </a:solidFill>
                  </a:tcPr>
                </a:tc>
                <a:extLst>
                  <a:ext uri="{0D108BD9-81ED-4DB2-BD59-A6C34878D82A}">
                    <a16:rowId xmlns:a16="http://schemas.microsoft.com/office/drawing/2014/main" val="4101907646"/>
                  </a:ext>
                </a:extLst>
              </a:tr>
              <a:tr h="495668">
                <a:tc>
                  <a:txBody>
                    <a:bodyPr/>
                    <a:lstStyle/>
                    <a:p>
                      <a:pPr algn="ctr"/>
                      <a:r>
                        <a:rPr lang="en-US" dirty="0"/>
                        <a:t>Non-discount seekers</a:t>
                      </a:r>
                      <a:endParaRPr lang="en-IN" dirty="0"/>
                    </a:p>
                  </a:txBody>
                  <a:tcPr anchor="ctr">
                    <a:solidFill>
                      <a:srgbClr val="CAE8AA"/>
                    </a:solidFill>
                  </a:tcPr>
                </a:tc>
                <a:tc>
                  <a:txBody>
                    <a:bodyPr/>
                    <a:lstStyle/>
                    <a:p>
                      <a:pPr algn="ctr"/>
                      <a:r>
                        <a:rPr lang="en-US" dirty="0"/>
                        <a:t>58,125</a:t>
                      </a:r>
                      <a:endParaRPr lang="en-IN" dirty="0"/>
                    </a:p>
                  </a:txBody>
                  <a:tcPr anchor="ctr">
                    <a:solidFill>
                      <a:srgbClr val="E5F3D5"/>
                    </a:solidFill>
                  </a:tcPr>
                </a:tc>
                <a:tc>
                  <a:txBody>
                    <a:bodyPr/>
                    <a:lstStyle/>
                    <a:p>
                      <a:pPr algn="ctr"/>
                      <a:r>
                        <a:rPr lang="en-US" dirty="0"/>
                        <a:t>59.13%</a:t>
                      </a:r>
                      <a:endParaRPr lang="en-IN" dirty="0"/>
                    </a:p>
                  </a:txBody>
                  <a:tcPr anchor="ctr">
                    <a:solidFill>
                      <a:srgbClr val="CAE8AA"/>
                    </a:solidFill>
                  </a:tcPr>
                </a:tc>
                <a:extLst>
                  <a:ext uri="{0D108BD9-81ED-4DB2-BD59-A6C34878D82A}">
                    <a16:rowId xmlns:a16="http://schemas.microsoft.com/office/drawing/2014/main" val="4247234926"/>
                  </a:ext>
                </a:extLst>
              </a:tr>
              <a:tr h="495668">
                <a:tc>
                  <a:txBody>
                    <a:bodyPr/>
                    <a:lstStyle/>
                    <a:p>
                      <a:pPr algn="ctr"/>
                      <a:r>
                        <a:rPr lang="en-US" dirty="0"/>
                        <a:t>One-Category buyers</a:t>
                      </a:r>
                      <a:endParaRPr lang="en-IN" dirty="0"/>
                    </a:p>
                  </a:txBody>
                  <a:tcPr anchor="ctr">
                    <a:solidFill>
                      <a:srgbClr val="CAE8AA"/>
                    </a:solidFill>
                  </a:tcPr>
                </a:tc>
                <a:tc>
                  <a:txBody>
                    <a:bodyPr/>
                    <a:lstStyle/>
                    <a:p>
                      <a:pPr algn="ctr"/>
                      <a:r>
                        <a:rPr lang="en-US" dirty="0"/>
                        <a:t>97,569</a:t>
                      </a:r>
                      <a:endParaRPr lang="en-IN" dirty="0"/>
                    </a:p>
                  </a:txBody>
                  <a:tcPr anchor="ctr">
                    <a:solidFill>
                      <a:srgbClr val="E5F3D5"/>
                    </a:solidFill>
                  </a:tcPr>
                </a:tc>
                <a:tc>
                  <a:txBody>
                    <a:bodyPr/>
                    <a:lstStyle/>
                    <a:p>
                      <a:pPr algn="ctr"/>
                      <a:r>
                        <a:rPr lang="en-US" dirty="0"/>
                        <a:t>99.25%</a:t>
                      </a:r>
                      <a:endParaRPr lang="en-IN" dirty="0"/>
                    </a:p>
                  </a:txBody>
                  <a:tcPr anchor="ctr">
                    <a:solidFill>
                      <a:srgbClr val="CAE8AA"/>
                    </a:solidFill>
                  </a:tcPr>
                </a:tc>
                <a:extLst>
                  <a:ext uri="{0D108BD9-81ED-4DB2-BD59-A6C34878D82A}">
                    <a16:rowId xmlns:a16="http://schemas.microsoft.com/office/drawing/2014/main" val="3494602689"/>
                  </a:ext>
                </a:extLst>
              </a:tr>
              <a:tr h="495668">
                <a:tc>
                  <a:txBody>
                    <a:bodyPr/>
                    <a:lstStyle/>
                    <a:p>
                      <a:pPr algn="ctr"/>
                      <a:r>
                        <a:rPr lang="en-US" dirty="0"/>
                        <a:t>Multi-Category buyers</a:t>
                      </a:r>
                      <a:endParaRPr lang="en-IN" dirty="0"/>
                    </a:p>
                  </a:txBody>
                  <a:tcPr anchor="ctr">
                    <a:solidFill>
                      <a:srgbClr val="CAE8AA"/>
                    </a:solidFill>
                  </a:tcPr>
                </a:tc>
                <a:tc>
                  <a:txBody>
                    <a:bodyPr/>
                    <a:lstStyle/>
                    <a:p>
                      <a:pPr algn="ctr"/>
                      <a:r>
                        <a:rPr lang="en-US" dirty="0"/>
                        <a:t>742</a:t>
                      </a:r>
                      <a:endParaRPr lang="en-IN" dirty="0"/>
                    </a:p>
                  </a:txBody>
                  <a:tcPr anchor="ctr">
                    <a:solidFill>
                      <a:srgbClr val="E5F3D5"/>
                    </a:solidFill>
                  </a:tcPr>
                </a:tc>
                <a:tc>
                  <a:txBody>
                    <a:bodyPr/>
                    <a:lstStyle/>
                    <a:p>
                      <a:pPr algn="ctr"/>
                      <a:r>
                        <a:rPr lang="en-US" dirty="0"/>
                        <a:t>0.75%</a:t>
                      </a:r>
                      <a:endParaRPr lang="en-IN" dirty="0"/>
                    </a:p>
                  </a:txBody>
                  <a:tcPr anchor="ctr">
                    <a:solidFill>
                      <a:srgbClr val="CAE8AA"/>
                    </a:solidFill>
                  </a:tcPr>
                </a:tc>
                <a:extLst>
                  <a:ext uri="{0D108BD9-81ED-4DB2-BD59-A6C34878D82A}">
                    <a16:rowId xmlns:a16="http://schemas.microsoft.com/office/drawing/2014/main" val="510067521"/>
                  </a:ext>
                </a:extLst>
              </a:tr>
              <a:tr h="495668">
                <a:tc>
                  <a:txBody>
                    <a:bodyPr/>
                    <a:lstStyle/>
                    <a:p>
                      <a:pPr algn="ctr"/>
                      <a:r>
                        <a:rPr lang="en-US" dirty="0"/>
                        <a:t>All Channels buyers</a:t>
                      </a:r>
                      <a:endParaRPr lang="en-IN" dirty="0"/>
                    </a:p>
                  </a:txBody>
                  <a:tcPr anchor="ctr">
                    <a:solidFill>
                      <a:srgbClr val="CAE8AA"/>
                    </a:solidFill>
                  </a:tcPr>
                </a:tc>
                <a:tc>
                  <a:txBody>
                    <a:bodyPr/>
                    <a:lstStyle/>
                    <a:p>
                      <a:pPr algn="ctr"/>
                      <a:r>
                        <a:rPr lang="en-US" dirty="0"/>
                        <a:t>1</a:t>
                      </a:r>
                      <a:endParaRPr lang="en-IN" dirty="0"/>
                    </a:p>
                  </a:txBody>
                  <a:tcPr anchor="ctr">
                    <a:solidFill>
                      <a:srgbClr val="E5F3D5"/>
                    </a:solidFill>
                  </a:tcPr>
                </a:tc>
                <a:tc>
                  <a:txBody>
                    <a:bodyPr/>
                    <a:lstStyle/>
                    <a:p>
                      <a:pPr algn="ctr"/>
                      <a:r>
                        <a:rPr lang="en-US" dirty="0"/>
                        <a:t>0.001%</a:t>
                      </a:r>
                      <a:endParaRPr lang="en-IN" dirty="0"/>
                    </a:p>
                  </a:txBody>
                  <a:tcPr anchor="ctr">
                    <a:solidFill>
                      <a:srgbClr val="CAE8AA"/>
                    </a:solidFill>
                  </a:tcPr>
                </a:tc>
                <a:extLst>
                  <a:ext uri="{0D108BD9-81ED-4DB2-BD59-A6C34878D82A}">
                    <a16:rowId xmlns:a16="http://schemas.microsoft.com/office/drawing/2014/main" val="779739891"/>
                  </a:ext>
                </a:extLst>
              </a:tr>
            </a:tbl>
          </a:graphicData>
        </a:graphic>
      </p:graphicFrame>
    </p:spTree>
    <p:extLst>
      <p:ext uri="{BB962C8B-B14F-4D97-AF65-F5344CB8AC3E}">
        <p14:creationId xmlns:p14="http://schemas.microsoft.com/office/powerpoint/2010/main" val="413443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5" name="Chart 4">
            <a:extLst>
              <a:ext uri="{FF2B5EF4-FFF2-40B4-BE49-F238E27FC236}">
                <a16:creationId xmlns:a16="http://schemas.microsoft.com/office/drawing/2014/main" id="{5528B31A-9164-4552-BE68-D054AF2CD0B6}"/>
              </a:ext>
            </a:extLst>
          </p:cNvPr>
          <p:cNvGraphicFramePr>
            <a:graphicFrameLocks/>
          </p:cNvGraphicFramePr>
          <p:nvPr>
            <p:extLst>
              <p:ext uri="{D42A27DB-BD31-4B8C-83A1-F6EECF244321}">
                <p14:modId xmlns:p14="http://schemas.microsoft.com/office/powerpoint/2010/main" val="712530237"/>
              </p:ext>
            </p:extLst>
          </p:nvPr>
        </p:nvGraphicFramePr>
        <p:xfrm>
          <a:off x="4637678" y="1033347"/>
          <a:ext cx="4371278" cy="3181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57FB79F-36A2-4447-9F53-3479C5FD5493}"/>
              </a:ext>
            </a:extLst>
          </p:cNvPr>
          <p:cNvGraphicFramePr>
            <a:graphicFrameLocks/>
          </p:cNvGraphicFramePr>
          <p:nvPr>
            <p:extLst>
              <p:ext uri="{D42A27DB-BD31-4B8C-83A1-F6EECF244321}">
                <p14:modId xmlns:p14="http://schemas.microsoft.com/office/powerpoint/2010/main" val="935960437"/>
              </p:ext>
            </p:extLst>
          </p:nvPr>
        </p:nvGraphicFramePr>
        <p:xfrm>
          <a:off x="135044" y="1033348"/>
          <a:ext cx="4371276" cy="31818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270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graphicFrame>
        <p:nvGraphicFramePr>
          <p:cNvPr id="5" name="Chart 4">
            <a:extLst>
              <a:ext uri="{FF2B5EF4-FFF2-40B4-BE49-F238E27FC236}">
                <a16:creationId xmlns:a16="http://schemas.microsoft.com/office/drawing/2014/main" id="{DEF01A9C-1413-487C-A570-B9669A66EA1C}"/>
              </a:ext>
            </a:extLst>
          </p:cNvPr>
          <p:cNvGraphicFramePr>
            <a:graphicFrameLocks/>
          </p:cNvGraphicFramePr>
          <p:nvPr>
            <p:extLst>
              <p:ext uri="{D42A27DB-BD31-4B8C-83A1-F6EECF244321}">
                <p14:modId xmlns:p14="http://schemas.microsoft.com/office/powerpoint/2010/main" val="722402407"/>
              </p:ext>
            </p:extLst>
          </p:nvPr>
        </p:nvGraphicFramePr>
        <p:xfrm>
          <a:off x="223024" y="1033345"/>
          <a:ext cx="4348976" cy="29755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729E34D-D9E2-4942-ADA6-E287336FDE6A}"/>
              </a:ext>
            </a:extLst>
          </p:cNvPr>
          <p:cNvGraphicFramePr>
            <a:graphicFrameLocks/>
          </p:cNvGraphicFramePr>
          <p:nvPr>
            <p:extLst>
              <p:ext uri="{D42A27DB-BD31-4B8C-83A1-F6EECF244321}">
                <p14:modId xmlns:p14="http://schemas.microsoft.com/office/powerpoint/2010/main" val="1369535392"/>
              </p:ext>
            </p:extLst>
          </p:nvPr>
        </p:nvGraphicFramePr>
        <p:xfrm>
          <a:off x="4795024" y="1033345"/>
          <a:ext cx="4125952" cy="2975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1436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pic>
        <p:nvPicPr>
          <p:cNvPr id="4098" name="Picture 2">
            <a:extLst>
              <a:ext uri="{FF2B5EF4-FFF2-40B4-BE49-F238E27FC236}">
                <a16:creationId xmlns:a16="http://schemas.microsoft.com/office/drawing/2014/main" id="{A260B662-EE22-4CB1-BAAB-FABF6DA3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95" y="1003611"/>
            <a:ext cx="4332525" cy="300525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B2B1E63-B4D1-41B8-A3F9-653823863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891" y="1003611"/>
            <a:ext cx="4193314" cy="30084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76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pic>
        <p:nvPicPr>
          <p:cNvPr id="6146" name="Picture 2">
            <a:extLst>
              <a:ext uri="{FF2B5EF4-FFF2-40B4-BE49-F238E27FC236}">
                <a16:creationId xmlns:a16="http://schemas.microsoft.com/office/drawing/2014/main" id="{E938F75D-A4D4-414F-8E02-C46A41EFE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89" y="944137"/>
            <a:ext cx="4307527" cy="31987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24101F-A4A2-44C7-9245-99434A3A8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99" y="944137"/>
            <a:ext cx="4246512" cy="31987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9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568800" y="-8318"/>
            <a:ext cx="8006400" cy="483453"/>
          </a:xfrm>
        </p:spPr>
        <p:txBody>
          <a:bodyPr anchor="ctr">
            <a:normAutofit fontScale="90000"/>
          </a:bodyPr>
          <a:lstStyle/>
          <a:p>
            <a:pPr algn="ctr"/>
            <a:r>
              <a:rPr lang="en-US" sz="2400" dirty="0">
                <a:latin typeface="Arial" panose="020B0604020202020204" pitchFamily="34" charset="0"/>
                <a:cs typeface="Arial" panose="020B0604020202020204" pitchFamily="34" charset="0"/>
              </a:rPr>
              <a:t>OVERVIEW OF TABLES</a:t>
            </a:r>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3" name="Table 5">
            <a:extLst>
              <a:ext uri="{FF2B5EF4-FFF2-40B4-BE49-F238E27FC236}">
                <a16:creationId xmlns:a16="http://schemas.microsoft.com/office/drawing/2014/main" id="{AB8A0DB7-BC4F-4A10-BF60-EF42B60583DA}"/>
              </a:ext>
            </a:extLst>
          </p:cNvPr>
          <p:cNvGraphicFramePr>
            <a:graphicFrameLocks noGrp="1"/>
          </p:cNvGraphicFramePr>
          <p:nvPr/>
        </p:nvGraphicFramePr>
        <p:xfrm>
          <a:off x="148683" y="788021"/>
          <a:ext cx="8854068" cy="3860056"/>
        </p:xfrm>
        <a:graphic>
          <a:graphicData uri="http://schemas.openxmlformats.org/drawingml/2006/table">
            <a:tbl>
              <a:tblPr firstRow="1" bandRow="1">
                <a:tableStyleId>{775DCB02-9BB8-47FD-8907-85C794F793BA}</a:tableStyleId>
              </a:tblPr>
              <a:tblGrid>
                <a:gridCol w="1264867">
                  <a:extLst>
                    <a:ext uri="{9D8B030D-6E8A-4147-A177-3AD203B41FA5}">
                      <a16:colId xmlns:a16="http://schemas.microsoft.com/office/drawing/2014/main" val="2102769021"/>
                    </a:ext>
                  </a:extLst>
                </a:gridCol>
                <a:gridCol w="1155345">
                  <a:extLst>
                    <a:ext uri="{9D8B030D-6E8A-4147-A177-3AD203B41FA5}">
                      <a16:colId xmlns:a16="http://schemas.microsoft.com/office/drawing/2014/main" val="2489337178"/>
                    </a:ext>
                  </a:extLst>
                </a:gridCol>
                <a:gridCol w="984621">
                  <a:extLst>
                    <a:ext uri="{9D8B030D-6E8A-4147-A177-3AD203B41FA5}">
                      <a16:colId xmlns:a16="http://schemas.microsoft.com/office/drawing/2014/main" val="2808449441"/>
                    </a:ext>
                  </a:extLst>
                </a:gridCol>
                <a:gridCol w="1180042">
                  <a:extLst>
                    <a:ext uri="{9D8B030D-6E8A-4147-A177-3AD203B41FA5}">
                      <a16:colId xmlns:a16="http://schemas.microsoft.com/office/drawing/2014/main" val="2155990340"/>
                    </a:ext>
                  </a:extLst>
                </a:gridCol>
                <a:gridCol w="1172526">
                  <a:extLst>
                    <a:ext uri="{9D8B030D-6E8A-4147-A177-3AD203B41FA5}">
                      <a16:colId xmlns:a16="http://schemas.microsoft.com/office/drawing/2014/main" val="1872691251"/>
                    </a:ext>
                  </a:extLst>
                </a:gridCol>
                <a:gridCol w="1232655">
                  <a:extLst>
                    <a:ext uri="{9D8B030D-6E8A-4147-A177-3AD203B41FA5}">
                      <a16:colId xmlns:a16="http://schemas.microsoft.com/office/drawing/2014/main" val="4112867015"/>
                    </a:ext>
                  </a:extLst>
                </a:gridCol>
                <a:gridCol w="1864012">
                  <a:extLst>
                    <a:ext uri="{9D8B030D-6E8A-4147-A177-3AD203B41FA5}">
                      <a16:colId xmlns:a16="http://schemas.microsoft.com/office/drawing/2014/main" val="4045651473"/>
                    </a:ext>
                  </a:extLst>
                </a:gridCol>
              </a:tblGrid>
              <a:tr h="513542">
                <a:tc>
                  <a:txBody>
                    <a:bodyPr/>
                    <a:lstStyle/>
                    <a:p>
                      <a:pPr algn="ctr">
                        <a:lnSpc>
                          <a:spcPct val="100000"/>
                        </a:lnSpc>
                      </a:pPr>
                      <a:r>
                        <a:rPr lang="en-US" sz="1600" dirty="0"/>
                        <a:t>Tables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No. of Columns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No. of Rows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Duplicates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Primary key</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Foreign key</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Parameters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996793420"/>
                  </a:ext>
                </a:extLst>
              </a:tr>
              <a:tr h="771788">
                <a:tc>
                  <a:txBody>
                    <a:bodyPr/>
                    <a:lstStyle/>
                    <a:p>
                      <a:pPr algn="ctr">
                        <a:lnSpc>
                          <a:spcPct val="100000"/>
                        </a:lnSpc>
                      </a:pPr>
                      <a:r>
                        <a:rPr lang="en-US" dirty="0"/>
                        <a:t>Customer</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lnSpc>
                          <a:spcPct val="100000"/>
                        </a:lnSpc>
                      </a:pPr>
                      <a:r>
                        <a:rPr lang="en-US" dirty="0"/>
                        <a:t>4</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lnSpc>
                          <a:spcPct val="100000"/>
                        </a:lnSpc>
                      </a:pPr>
                      <a:r>
                        <a:rPr lang="en-US" dirty="0"/>
                        <a:t>99,441</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Customer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N/A</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Customer-id, city, state, gender</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7841547"/>
                  </a:ext>
                </a:extLst>
              </a:tr>
              <a:tr h="1756597">
                <a:tc>
                  <a:txBody>
                    <a:bodyPr/>
                    <a:lstStyle/>
                    <a:p>
                      <a:pPr algn="ctr"/>
                      <a:r>
                        <a:rPr lang="en-US" dirty="0"/>
                        <a:t>Products info</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9</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32,951</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Product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N/A</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dirty="0"/>
                        <a:t>Product-id, category, Product name length, description length, Product photos quantity, Product weight, length, height, and width</a:t>
                      </a:r>
                      <a:endParaRPr lang="en-IN" sz="1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8421996"/>
                  </a:ext>
                </a:extLst>
              </a:tr>
              <a:tr h="771788">
                <a:tc>
                  <a:txBody>
                    <a:bodyPr/>
                    <a:lstStyle/>
                    <a:p>
                      <a:pPr algn="ctr"/>
                      <a:r>
                        <a:rPr lang="en-US" dirty="0"/>
                        <a:t>Stores info</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4</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535</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1</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Store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N/A</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Store-id, seller city, seller state, region</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7338214"/>
                  </a:ext>
                </a:extLst>
              </a:tr>
            </a:tbl>
          </a:graphicData>
        </a:graphic>
      </p:graphicFrame>
      <p:graphicFrame>
        <p:nvGraphicFramePr>
          <p:cNvPr id="6" name="Table 5">
            <a:extLst>
              <a:ext uri="{FF2B5EF4-FFF2-40B4-BE49-F238E27FC236}">
                <a16:creationId xmlns:a16="http://schemas.microsoft.com/office/drawing/2014/main" id="{9CB48C7F-5196-49F8-AEC1-9B00B71716EE}"/>
              </a:ext>
            </a:extLst>
          </p:cNvPr>
          <p:cNvGraphicFramePr>
            <a:graphicFrameLocks noGrp="1"/>
          </p:cNvGraphicFramePr>
          <p:nvPr/>
        </p:nvGraphicFramePr>
        <p:xfrm>
          <a:off x="-386576" y="698810"/>
          <a:ext cx="208280" cy="304800"/>
        </p:xfrm>
        <a:graphic>
          <a:graphicData uri="http://schemas.openxmlformats.org/drawingml/2006/table">
            <a:tbl>
              <a:tblPr/>
              <a:tblGrid>
                <a:gridCol w="208280">
                  <a:extLst>
                    <a:ext uri="{9D8B030D-6E8A-4147-A177-3AD203B41FA5}">
                      <a16:colId xmlns:a16="http://schemas.microsoft.com/office/drawing/2014/main" val="3277489802"/>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19941262"/>
                  </a:ext>
                </a:extLst>
              </a:tr>
            </a:tbl>
          </a:graphicData>
        </a:graphic>
      </p:graphicFrame>
      <p:sp>
        <p:nvSpPr>
          <p:cNvPr id="11" name="TextBox 10">
            <a:extLst>
              <a:ext uri="{FF2B5EF4-FFF2-40B4-BE49-F238E27FC236}">
                <a16:creationId xmlns:a16="http://schemas.microsoft.com/office/drawing/2014/main" id="{B61FAF10-1213-4325-8D8C-80CCB5DC85A3}"/>
              </a:ext>
            </a:extLst>
          </p:cNvPr>
          <p:cNvSpPr txBox="1"/>
          <p:nvPr/>
        </p:nvSpPr>
        <p:spPr>
          <a:xfrm>
            <a:off x="148684" y="476838"/>
            <a:ext cx="3018262" cy="307777"/>
          </a:xfrm>
          <a:prstGeom prst="rect">
            <a:avLst/>
          </a:prstGeom>
          <a:noFill/>
        </p:spPr>
        <p:txBody>
          <a:bodyPr wrap="square" rtlCol="0">
            <a:spAutoFit/>
          </a:bodyPr>
          <a:lstStyle/>
          <a:p>
            <a:r>
              <a:rPr lang="en-US" dirty="0"/>
              <a:t>Total 6 tables have been provided:</a:t>
            </a:r>
            <a:endParaRPr lang="en-IN" dirty="0"/>
          </a:p>
        </p:txBody>
      </p:sp>
    </p:spTree>
    <p:extLst>
      <p:ext uri="{BB962C8B-B14F-4D97-AF65-F5344CB8AC3E}">
        <p14:creationId xmlns:p14="http://schemas.microsoft.com/office/powerpoint/2010/main" val="414869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BEHAVIOR</a:t>
            </a:r>
          </a:p>
        </p:txBody>
      </p:sp>
      <p:sp>
        <p:nvSpPr>
          <p:cNvPr id="7" name="TextBox 6">
            <a:extLst>
              <a:ext uri="{FF2B5EF4-FFF2-40B4-BE49-F238E27FC236}">
                <a16:creationId xmlns:a16="http://schemas.microsoft.com/office/drawing/2014/main" id="{EC70DCBF-2262-4AC1-BC90-9B872CE57A53}"/>
              </a:ext>
            </a:extLst>
          </p:cNvPr>
          <p:cNvSpPr txBox="1"/>
          <p:nvPr/>
        </p:nvSpPr>
        <p:spPr>
          <a:xfrm>
            <a:off x="572429" y="906966"/>
            <a:ext cx="7937091" cy="3539430"/>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INSIGHTS</a:t>
            </a:r>
            <a:endParaRPr lang="en-US" b="1" dirty="0"/>
          </a:p>
          <a:p>
            <a:pPr marL="342900" lvl="3" indent="-342900">
              <a:buFont typeface="Wingdings" panose="05000000000000000000" pitchFamily="2" charset="2"/>
              <a:buChar char="v"/>
            </a:pPr>
            <a:r>
              <a:rPr lang="en-US" dirty="0">
                <a:solidFill>
                  <a:schemeClr val="tx1"/>
                </a:solidFill>
              </a:rPr>
              <a:t>Both </a:t>
            </a:r>
            <a:r>
              <a:rPr lang="en-US" b="1" dirty="0">
                <a:solidFill>
                  <a:schemeClr val="tx1"/>
                </a:solidFill>
              </a:rPr>
              <a:t>One-time </a:t>
            </a:r>
            <a:r>
              <a:rPr lang="en-US" dirty="0">
                <a:solidFill>
                  <a:schemeClr val="tx1"/>
                </a:solidFill>
              </a:rPr>
              <a:t>and </a:t>
            </a:r>
            <a:r>
              <a:rPr lang="en-US" b="1" dirty="0">
                <a:solidFill>
                  <a:schemeClr val="tx1"/>
                </a:solidFill>
              </a:rPr>
              <a:t>Repeat</a:t>
            </a:r>
            <a:r>
              <a:rPr lang="en-US" dirty="0">
                <a:solidFill>
                  <a:schemeClr val="tx1"/>
                </a:solidFill>
              </a:rPr>
              <a:t> buyers are coming from almost same customer states, among which </a:t>
            </a:r>
            <a:r>
              <a:rPr lang="en-US" b="1" dirty="0">
                <a:solidFill>
                  <a:schemeClr val="tx1"/>
                </a:solidFill>
              </a:rPr>
              <a:t>Andhra Pradesh </a:t>
            </a:r>
            <a:r>
              <a:rPr lang="en-US" dirty="0">
                <a:solidFill>
                  <a:schemeClr val="tx1"/>
                </a:solidFill>
              </a:rPr>
              <a:t>is top-most.</a:t>
            </a:r>
          </a:p>
          <a:p>
            <a:pPr marL="342900" lvl="3" indent="-342900">
              <a:buFont typeface="Wingdings" panose="05000000000000000000" pitchFamily="2" charset="2"/>
              <a:buChar char="v"/>
            </a:pPr>
            <a:r>
              <a:rPr lang="en-US" b="1" dirty="0">
                <a:solidFill>
                  <a:schemeClr val="tx1"/>
                </a:solidFill>
              </a:rPr>
              <a:t>In-Store channel </a:t>
            </a:r>
            <a:r>
              <a:rPr lang="en-US" dirty="0">
                <a:solidFill>
                  <a:schemeClr val="tx1"/>
                </a:solidFill>
              </a:rPr>
              <a:t>is the most popular among all customers, whether one-time buyer or repeat buyer, and it offers highest discount. Also, both genders prefer in-store channel for purchases, in which female customers provide higher revenue.</a:t>
            </a:r>
          </a:p>
          <a:p>
            <a:pPr marL="342900" lvl="3" indent="-342900">
              <a:buFont typeface="Wingdings" panose="05000000000000000000" pitchFamily="2" charset="2"/>
              <a:buChar char="v"/>
            </a:pPr>
            <a:r>
              <a:rPr lang="en-US" dirty="0">
                <a:solidFill>
                  <a:schemeClr val="tx1"/>
                </a:solidFill>
              </a:rPr>
              <a:t>Customer count increases as per discount offered by states, in which </a:t>
            </a:r>
            <a:r>
              <a:rPr lang="en-US" b="1" dirty="0">
                <a:solidFill>
                  <a:schemeClr val="tx1"/>
                </a:solidFill>
              </a:rPr>
              <a:t>Andhra Pradesh </a:t>
            </a:r>
            <a:r>
              <a:rPr lang="en-US" dirty="0">
                <a:solidFill>
                  <a:schemeClr val="tx1"/>
                </a:solidFill>
              </a:rPr>
              <a:t>offers highest discount.</a:t>
            </a:r>
          </a:p>
          <a:p>
            <a:pPr marL="342900" lvl="3" indent="-342900">
              <a:buFont typeface="Wingdings" panose="05000000000000000000" pitchFamily="2" charset="2"/>
              <a:buChar char="v"/>
            </a:pPr>
            <a:r>
              <a:rPr lang="en-US" b="1" dirty="0">
                <a:solidFill>
                  <a:schemeClr val="tx1"/>
                </a:solidFill>
              </a:rPr>
              <a:t>Toys &amp; gifts </a:t>
            </a:r>
            <a:r>
              <a:rPr lang="en-US" dirty="0">
                <a:solidFill>
                  <a:schemeClr val="tx1"/>
                </a:solidFill>
              </a:rPr>
              <a:t>and </a:t>
            </a:r>
            <a:r>
              <a:rPr lang="en-US" b="1" dirty="0">
                <a:solidFill>
                  <a:schemeClr val="tx1"/>
                </a:solidFill>
              </a:rPr>
              <a:t>Baby </a:t>
            </a:r>
            <a:r>
              <a:rPr lang="en-US" dirty="0">
                <a:solidFill>
                  <a:schemeClr val="tx1"/>
                </a:solidFill>
              </a:rPr>
              <a:t>categories are the most popular among the customers, whether discount is offered or not.</a:t>
            </a:r>
          </a:p>
          <a:p>
            <a:pPr marL="342900" lvl="3" indent="-342900">
              <a:buFont typeface="+mj-lt"/>
              <a:buAutoNum type="arabicPeriod"/>
            </a:pPr>
            <a:endParaRPr lang="en-US" dirty="0"/>
          </a:p>
          <a:p>
            <a:pPr marL="342900" lvl="3" indent="-34290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RECOMMENDATIONS</a:t>
            </a:r>
            <a:endParaRPr lang="en-US" b="1" dirty="0"/>
          </a:p>
          <a:p>
            <a:pPr marL="342900" lvl="3" indent="-342900">
              <a:buFont typeface="Wingdings" panose="05000000000000000000" pitchFamily="2" charset="2"/>
              <a:buChar char="v"/>
            </a:pPr>
            <a:r>
              <a:rPr lang="en-US" dirty="0"/>
              <a:t>Analyze factors like customer engagement techniques in high-retention states. Roll out similar campaigns or customer experience enhancements in states with low repeat buyer ratios.</a:t>
            </a:r>
          </a:p>
          <a:p>
            <a:pPr marL="342900" lvl="3" indent="-342900">
              <a:buFont typeface="Wingdings" panose="05000000000000000000" pitchFamily="2" charset="2"/>
              <a:buChar char="v"/>
            </a:pPr>
            <a:r>
              <a:rPr lang="en-US" dirty="0"/>
              <a:t>Develop targeted campaigns for discount seekers and non-discount seekers to maximize engagement and sales.</a:t>
            </a:r>
          </a:p>
        </p:txBody>
      </p:sp>
    </p:spTree>
    <p:extLst>
      <p:ext uri="{BB962C8B-B14F-4D97-AF65-F5344CB8AC3E}">
        <p14:creationId xmlns:p14="http://schemas.microsoft.com/office/powerpoint/2010/main" val="249268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CUSTOMER SATISFACTION</a:t>
            </a:r>
          </a:p>
        </p:txBody>
      </p:sp>
    </p:spTree>
    <p:extLst>
      <p:ext uri="{BB962C8B-B14F-4D97-AF65-F5344CB8AC3E}">
        <p14:creationId xmlns:p14="http://schemas.microsoft.com/office/powerpoint/2010/main" val="2031309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SATISFACTION</a:t>
            </a:r>
          </a:p>
        </p:txBody>
      </p:sp>
      <p:graphicFrame>
        <p:nvGraphicFramePr>
          <p:cNvPr id="5" name="Chart 4">
            <a:extLst>
              <a:ext uri="{FF2B5EF4-FFF2-40B4-BE49-F238E27FC236}">
                <a16:creationId xmlns:a16="http://schemas.microsoft.com/office/drawing/2014/main" id="{3DDDE193-B097-4960-9ABB-41E6EE4C5C74}"/>
              </a:ext>
            </a:extLst>
          </p:cNvPr>
          <p:cNvGraphicFramePr>
            <a:graphicFrameLocks/>
          </p:cNvGraphicFramePr>
          <p:nvPr>
            <p:extLst>
              <p:ext uri="{D42A27DB-BD31-4B8C-83A1-F6EECF244321}">
                <p14:modId xmlns:p14="http://schemas.microsoft.com/office/powerpoint/2010/main" val="1512865578"/>
              </p:ext>
            </p:extLst>
          </p:nvPr>
        </p:nvGraphicFramePr>
        <p:xfrm>
          <a:off x="169823" y="903483"/>
          <a:ext cx="4402177" cy="33365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A108234-5499-4FB2-9BF3-55802C6352FC}"/>
              </a:ext>
            </a:extLst>
          </p:cNvPr>
          <p:cNvGraphicFramePr>
            <a:graphicFrameLocks/>
          </p:cNvGraphicFramePr>
          <p:nvPr>
            <p:extLst>
              <p:ext uri="{D42A27DB-BD31-4B8C-83A1-F6EECF244321}">
                <p14:modId xmlns:p14="http://schemas.microsoft.com/office/powerpoint/2010/main" val="233282385"/>
              </p:ext>
            </p:extLst>
          </p:nvPr>
        </p:nvGraphicFramePr>
        <p:xfrm>
          <a:off x="4739268" y="903482"/>
          <a:ext cx="4234909" cy="3336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362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SATISFACTION</a:t>
            </a:r>
          </a:p>
        </p:txBody>
      </p:sp>
      <p:graphicFrame>
        <p:nvGraphicFramePr>
          <p:cNvPr id="6" name="Chart 5">
            <a:extLst>
              <a:ext uri="{FF2B5EF4-FFF2-40B4-BE49-F238E27FC236}">
                <a16:creationId xmlns:a16="http://schemas.microsoft.com/office/drawing/2014/main" id="{86C283D7-E282-40C4-9A4A-BFECDBACEB58}"/>
              </a:ext>
            </a:extLst>
          </p:cNvPr>
          <p:cNvGraphicFramePr>
            <a:graphicFrameLocks/>
          </p:cNvGraphicFramePr>
          <p:nvPr>
            <p:extLst>
              <p:ext uri="{D42A27DB-BD31-4B8C-83A1-F6EECF244321}">
                <p14:modId xmlns:p14="http://schemas.microsoft.com/office/powerpoint/2010/main" val="916297653"/>
              </p:ext>
            </p:extLst>
          </p:nvPr>
        </p:nvGraphicFramePr>
        <p:xfrm>
          <a:off x="4591850" y="2646556"/>
          <a:ext cx="4352241" cy="19774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3CBC4EF-DF51-469B-A0C7-1AC03639310D}"/>
              </a:ext>
            </a:extLst>
          </p:cNvPr>
          <p:cNvGraphicFramePr>
            <a:graphicFrameLocks/>
          </p:cNvGraphicFramePr>
          <p:nvPr>
            <p:extLst>
              <p:ext uri="{D42A27DB-BD31-4B8C-83A1-F6EECF244321}">
                <p14:modId xmlns:p14="http://schemas.microsoft.com/office/powerpoint/2010/main" val="1291511265"/>
              </p:ext>
            </p:extLst>
          </p:nvPr>
        </p:nvGraphicFramePr>
        <p:xfrm>
          <a:off x="4572000" y="669073"/>
          <a:ext cx="4372091" cy="1902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CB4791E-1553-4AB0-843F-00A0A0B13050}"/>
              </a:ext>
            </a:extLst>
          </p:cNvPr>
          <p:cNvGraphicFramePr>
            <a:graphicFrameLocks/>
          </p:cNvGraphicFramePr>
          <p:nvPr>
            <p:extLst>
              <p:ext uri="{D42A27DB-BD31-4B8C-83A1-F6EECF244321}">
                <p14:modId xmlns:p14="http://schemas.microsoft.com/office/powerpoint/2010/main" val="2488743057"/>
              </p:ext>
            </p:extLst>
          </p:nvPr>
        </p:nvGraphicFramePr>
        <p:xfrm>
          <a:off x="199909" y="669073"/>
          <a:ext cx="4305184" cy="39549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7500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USTOMER SATISFACTION</a:t>
            </a:r>
          </a:p>
        </p:txBody>
      </p:sp>
      <p:sp>
        <p:nvSpPr>
          <p:cNvPr id="7" name="TextBox 6">
            <a:extLst>
              <a:ext uri="{FF2B5EF4-FFF2-40B4-BE49-F238E27FC236}">
                <a16:creationId xmlns:a16="http://schemas.microsoft.com/office/drawing/2014/main" id="{EC70DCBF-2262-4AC1-BC90-9B872CE57A53}"/>
              </a:ext>
            </a:extLst>
          </p:cNvPr>
          <p:cNvSpPr txBox="1"/>
          <p:nvPr/>
        </p:nvSpPr>
        <p:spPr>
          <a:xfrm>
            <a:off x="572429" y="966439"/>
            <a:ext cx="7937091" cy="2369880"/>
          </a:xfrm>
          <a:prstGeom prst="rect">
            <a:avLst/>
          </a:prstGeom>
          <a:noFill/>
          <a:ln>
            <a:solidFill>
              <a:schemeClr val="tx1"/>
            </a:solidFill>
          </a:ln>
        </p:spPr>
        <p:txBody>
          <a:bodyPr wrap="square" rtlCol="0">
            <a:spAutoFit/>
          </a:bodyPr>
          <a:lstStyle/>
          <a:p>
            <a:pPr lvl="3" algn="ctr"/>
            <a:r>
              <a:rPr lang="en-US" sz="1800" b="1" dirty="0">
                <a:solidFill>
                  <a:srgbClr val="C00000"/>
                </a:solidFill>
                <a:effectLst>
                  <a:outerShdw blurRad="50800" dist="38100" dir="2700000" algn="tl" rotWithShape="0">
                    <a:prstClr val="black">
                      <a:alpha val="40000"/>
                    </a:prstClr>
                  </a:outerShdw>
                </a:effectLst>
              </a:rPr>
              <a:t>RECOMMENDATIONS</a:t>
            </a:r>
          </a:p>
          <a:p>
            <a:pPr lvl="3" algn="ctr"/>
            <a:endParaRPr lang="en-US" sz="1800" b="1" dirty="0"/>
          </a:p>
          <a:p>
            <a:pPr marL="342900" lvl="3" indent="-342900">
              <a:buFont typeface="Wingdings" panose="05000000000000000000" pitchFamily="2" charset="2"/>
              <a:buChar char="v"/>
            </a:pPr>
            <a:r>
              <a:rPr lang="en-US" b="1" dirty="0"/>
              <a:t>Sustain High-Performance Levels: </a:t>
            </a:r>
            <a:r>
              <a:rPr lang="en-US" dirty="0"/>
              <a:t>Prioritize maintaining excellence in the top-performing categories to ensure consistent customer satisfaction. Leverage insights from these successful areas to implement effective strategies in other categories.</a:t>
            </a:r>
          </a:p>
          <a:p>
            <a:pPr marL="342900" lvl="3" indent="-342900">
              <a:buFont typeface="Wingdings" panose="05000000000000000000" pitchFamily="2" charset="2"/>
              <a:buChar char="v"/>
            </a:pPr>
            <a:endParaRPr lang="en-US" dirty="0"/>
          </a:p>
          <a:p>
            <a:pPr marL="342900" lvl="3" indent="-342900">
              <a:buFont typeface="Wingdings" panose="05000000000000000000" pitchFamily="2" charset="2"/>
              <a:buChar char="v"/>
            </a:pPr>
            <a:r>
              <a:rPr lang="en-US" b="1" dirty="0"/>
              <a:t>Boost Performance in Underperforming Categories: </a:t>
            </a:r>
            <a:r>
              <a:rPr lang="en-US" dirty="0"/>
              <a:t>Focus on understanding customer concerns in the Furniture, Baby, and Computer &amp; Accessories categories through detailed feedback analysis. Address these issues by enhancing product quality, improving services, or running targeted promotions to drive growth in these segments.</a:t>
            </a:r>
          </a:p>
        </p:txBody>
      </p:sp>
    </p:spTree>
    <p:extLst>
      <p:ext uri="{BB962C8B-B14F-4D97-AF65-F5344CB8AC3E}">
        <p14:creationId xmlns:p14="http://schemas.microsoft.com/office/powerpoint/2010/main" val="1968759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CATEGORY BEHAVIOR</a:t>
            </a:r>
          </a:p>
        </p:txBody>
      </p:sp>
    </p:spTree>
    <p:extLst>
      <p:ext uri="{BB962C8B-B14F-4D97-AF65-F5344CB8AC3E}">
        <p14:creationId xmlns:p14="http://schemas.microsoft.com/office/powerpoint/2010/main" val="1327233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ATEGORY BEHAVIOR</a:t>
            </a:r>
          </a:p>
        </p:txBody>
      </p:sp>
      <p:graphicFrame>
        <p:nvGraphicFramePr>
          <p:cNvPr id="5" name="Chart 4">
            <a:extLst>
              <a:ext uri="{FF2B5EF4-FFF2-40B4-BE49-F238E27FC236}">
                <a16:creationId xmlns:a16="http://schemas.microsoft.com/office/drawing/2014/main" id="{DFF35A95-1010-41E9-99F5-973D821E17CB}"/>
              </a:ext>
            </a:extLst>
          </p:cNvPr>
          <p:cNvGraphicFramePr>
            <a:graphicFrameLocks/>
          </p:cNvGraphicFramePr>
          <p:nvPr>
            <p:extLst>
              <p:ext uri="{D42A27DB-BD31-4B8C-83A1-F6EECF244321}">
                <p14:modId xmlns:p14="http://schemas.microsoft.com/office/powerpoint/2010/main" val="2242850448"/>
              </p:ext>
            </p:extLst>
          </p:nvPr>
        </p:nvGraphicFramePr>
        <p:xfrm>
          <a:off x="245327" y="936702"/>
          <a:ext cx="5122127" cy="3271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a:extLst>
              <a:ext uri="{FF2B5EF4-FFF2-40B4-BE49-F238E27FC236}">
                <a16:creationId xmlns:a16="http://schemas.microsoft.com/office/drawing/2014/main" id="{60D8312B-C018-4F15-925E-77EFD336BC0B}"/>
              </a:ext>
            </a:extLst>
          </p:cNvPr>
          <p:cNvGraphicFramePr>
            <a:graphicFrameLocks noGrp="1"/>
          </p:cNvGraphicFramePr>
          <p:nvPr>
            <p:extLst>
              <p:ext uri="{D42A27DB-BD31-4B8C-83A1-F6EECF244321}">
                <p14:modId xmlns:p14="http://schemas.microsoft.com/office/powerpoint/2010/main" val="2543742271"/>
              </p:ext>
            </p:extLst>
          </p:nvPr>
        </p:nvGraphicFramePr>
        <p:xfrm>
          <a:off x="5531004" y="936702"/>
          <a:ext cx="3263591" cy="3271032"/>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1341825">
                  <a:extLst>
                    <a:ext uri="{9D8B030D-6E8A-4147-A177-3AD203B41FA5}">
                      <a16:colId xmlns:a16="http://schemas.microsoft.com/office/drawing/2014/main" val="860700535"/>
                    </a:ext>
                  </a:extLst>
                </a:gridCol>
                <a:gridCol w="1182625">
                  <a:extLst>
                    <a:ext uri="{9D8B030D-6E8A-4147-A177-3AD203B41FA5}">
                      <a16:colId xmlns:a16="http://schemas.microsoft.com/office/drawing/2014/main" val="2468860630"/>
                    </a:ext>
                  </a:extLst>
                </a:gridCol>
                <a:gridCol w="739141">
                  <a:extLst>
                    <a:ext uri="{9D8B030D-6E8A-4147-A177-3AD203B41FA5}">
                      <a16:colId xmlns:a16="http://schemas.microsoft.com/office/drawing/2014/main" val="4091268692"/>
                    </a:ext>
                  </a:extLst>
                </a:gridCol>
              </a:tblGrid>
              <a:tr h="216848">
                <a:tc>
                  <a:txBody>
                    <a:bodyPr/>
                    <a:lstStyle/>
                    <a:p>
                      <a:pPr algn="ctr" fontAlgn="b"/>
                      <a:r>
                        <a:rPr lang="en-IN" sz="1000" b="1" u="none" strike="noStrike" dirty="0">
                          <a:effectLst>
                            <a:innerShdw blurRad="63500" dist="50800" dir="13500000">
                              <a:prstClr val="black">
                                <a:alpha val="50000"/>
                              </a:prstClr>
                            </a:innerShdw>
                          </a:effectLst>
                        </a:rPr>
                        <a:t>Category</a:t>
                      </a:r>
                      <a:endParaRPr lang="en-IN" sz="1000" b="1"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solidFill>
                      <a:srgbClr val="C2DCE0"/>
                    </a:solidFill>
                  </a:tcPr>
                </a:tc>
                <a:tc>
                  <a:txBody>
                    <a:bodyPr/>
                    <a:lstStyle/>
                    <a:p>
                      <a:pPr algn="ctr" fontAlgn="b"/>
                      <a:r>
                        <a:rPr lang="en-IN" sz="1000" b="1" u="none" strike="noStrike" dirty="0">
                          <a:effectLst>
                            <a:innerShdw blurRad="63500" dist="50800" dir="13500000">
                              <a:prstClr val="black">
                                <a:alpha val="50000"/>
                              </a:prstClr>
                            </a:innerShdw>
                          </a:effectLst>
                        </a:rPr>
                        <a:t>Revenue</a:t>
                      </a:r>
                      <a:endParaRPr lang="en-IN" sz="1000" b="1"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solidFill>
                      <a:srgbClr val="C2DCE0"/>
                    </a:solidFill>
                  </a:tcPr>
                </a:tc>
                <a:tc>
                  <a:txBody>
                    <a:bodyPr/>
                    <a:lstStyle/>
                    <a:p>
                      <a:pPr algn="ctr" fontAlgn="b"/>
                      <a:r>
                        <a:rPr lang="en-IN" sz="1000" b="1" u="none" strike="noStrike" dirty="0">
                          <a:effectLst>
                            <a:innerShdw blurRad="63500" dist="50800" dir="13500000">
                              <a:prstClr val="black">
                                <a:alpha val="50000"/>
                              </a:prstClr>
                            </a:innerShdw>
                          </a:effectLst>
                        </a:rPr>
                        <a:t>Profit%</a:t>
                      </a:r>
                      <a:endParaRPr lang="en-IN" sz="1000" b="1"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solidFill>
                      <a:srgbClr val="C2DCE0"/>
                    </a:solidFill>
                  </a:tcPr>
                </a:tc>
                <a:extLst>
                  <a:ext uri="{0D108BD9-81ED-4DB2-BD59-A6C34878D82A}">
                    <a16:rowId xmlns:a16="http://schemas.microsoft.com/office/drawing/2014/main" val="1953788277"/>
                  </a:ext>
                </a:extLst>
              </a:tr>
              <a:tr h="216848">
                <a:tc>
                  <a:txBody>
                    <a:bodyPr/>
                    <a:lstStyle/>
                    <a:p>
                      <a:pPr algn="ctr" fontAlgn="b"/>
                      <a:r>
                        <a:rPr lang="en-IN" sz="900" u="none" strike="noStrike" dirty="0">
                          <a:effectLst>
                            <a:innerShdw blurRad="63500" dist="50800" dir="13500000">
                              <a:prstClr val="black">
                                <a:alpha val="50000"/>
                              </a:prstClr>
                            </a:innerShdw>
                          </a:effectLst>
                        </a:rPr>
                        <a:t>Toys &amp; Gifts</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dirty="0">
                          <a:effectLst>
                            <a:innerShdw blurRad="63500" dist="50800" dir="13500000">
                              <a:prstClr val="black">
                                <a:alpha val="50000"/>
                              </a:prstClr>
                            </a:innerShdw>
                          </a:effectLst>
                        </a:rPr>
                        <a:t>2635924.99</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dirty="0">
                          <a:effectLst>
                            <a:innerShdw blurRad="63500" dist="50800" dir="13500000">
                              <a:prstClr val="black">
                                <a:alpha val="50000"/>
                              </a:prstClr>
                            </a:innerShdw>
                          </a:effectLst>
                        </a:rPr>
                        <a:t>12.28%</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4089110644"/>
                  </a:ext>
                </a:extLst>
              </a:tr>
              <a:tr h="216848">
                <a:tc>
                  <a:txBody>
                    <a:bodyPr/>
                    <a:lstStyle/>
                    <a:p>
                      <a:pPr algn="ctr" fontAlgn="b"/>
                      <a:r>
                        <a:rPr lang="en-IN" sz="900" u="none" strike="noStrike">
                          <a:effectLst>
                            <a:innerShdw blurRad="63500" dist="50800" dir="13500000">
                              <a:prstClr val="black">
                                <a:alpha val="50000"/>
                              </a:prstClr>
                            </a:innerShdw>
                          </a:effectLst>
                        </a:rPr>
                        <a:t>Home_Appliances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1790739.81</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13.37%</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557708587"/>
                  </a:ext>
                </a:extLst>
              </a:tr>
              <a:tr h="216848">
                <a:tc>
                  <a:txBody>
                    <a:bodyPr/>
                    <a:lstStyle/>
                    <a:p>
                      <a:pPr algn="ctr" fontAlgn="b"/>
                      <a:r>
                        <a:rPr lang="en-IN" sz="900" u="none" strike="noStrike">
                          <a:effectLst>
                            <a:innerShdw blurRad="63500" dist="50800" dir="13500000">
                              <a:prstClr val="black">
                                <a:alpha val="50000"/>
                              </a:prstClr>
                            </a:innerShdw>
                          </a:effectLst>
                        </a:rPr>
                        <a:t>Baby</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1719088.72</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12.14%</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865470418"/>
                  </a:ext>
                </a:extLst>
              </a:tr>
              <a:tr h="216848">
                <a:tc>
                  <a:txBody>
                    <a:bodyPr/>
                    <a:lstStyle/>
                    <a:p>
                      <a:pPr algn="ctr" fontAlgn="b"/>
                      <a:r>
                        <a:rPr lang="en-IN" sz="900" u="none" strike="noStrike">
                          <a:effectLst>
                            <a:innerShdw blurRad="63500" dist="50800" dir="13500000">
                              <a:prstClr val="black">
                                <a:alpha val="50000"/>
                              </a:prstClr>
                            </a:innerShdw>
                          </a:effectLst>
                        </a:rPr>
                        <a:t>Food &amp; Beverages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1647930.85</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9.65%</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2429588136"/>
                  </a:ext>
                </a:extLst>
              </a:tr>
              <a:tr h="216848">
                <a:tc>
                  <a:txBody>
                    <a:bodyPr/>
                    <a:lstStyle/>
                    <a:p>
                      <a:pPr algn="ctr" fontAlgn="b"/>
                      <a:r>
                        <a:rPr lang="en-IN" sz="900" u="none" strike="noStrike">
                          <a:effectLst>
                            <a:innerShdw blurRad="63500" dist="50800" dir="13500000">
                              <a:prstClr val="black">
                                <a:alpha val="50000"/>
                              </a:prstClr>
                            </a:innerShdw>
                          </a:effectLst>
                        </a:rPr>
                        <a:t>Luggage_Accessories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1644070.48</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10.21%</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563061685"/>
                  </a:ext>
                </a:extLst>
              </a:tr>
              <a:tr h="216848">
                <a:tc>
                  <a:txBody>
                    <a:bodyPr/>
                    <a:lstStyle/>
                    <a:p>
                      <a:pPr algn="ctr" fontAlgn="b"/>
                      <a:r>
                        <a:rPr lang="en-IN" sz="900" u="none" strike="noStrike">
                          <a:effectLst>
                            <a:innerShdw blurRad="63500" dist="50800" dir="13500000">
                              <a:prstClr val="black">
                                <a:alpha val="50000"/>
                              </a:prstClr>
                            </a:innerShdw>
                          </a:effectLst>
                        </a:rPr>
                        <a:t>Furniture</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1359748.91</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11.80%</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4271110033"/>
                  </a:ext>
                </a:extLst>
              </a:tr>
              <a:tr h="235160">
                <a:tc>
                  <a:txBody>
                    <a:bodyPr/>
                    <a:lstStyle/>
                    <a:p>
                      <a:pPr algn="ctr" fontAlgn="b"/>
                      <a:r>
                        <a:rPr lang="en-IN" sz="900" u="none" strike="noStrike">
                          <a:effectLst>
                            <a:innerShdw blurRad="63500" dist="50800" dir="13500000">
                              <a:prstClr val="black">
                                <a:alpha val="50000"/>
                              </a:prstClr>
                            </a:innerShdw>
                          </a:effectLst>
                        </a:rPr>
                        <a:t>Computers &amp; Accessories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dirty="0">
                          <a:effectLst>
                            <a:innerShdw blurRad="63500" dist="50800" dir="13500000">
                              <a:prstClr val="black">
                                <a:alpha val="50000"/>
                              </a:prstClr>
                            </a:innerShdw>
                          </a:effectLst>
                        </a:rPr>
                        <a:t>1290661.55</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6.99%</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396974783"/>
                  </a:ext>
                </a:extLst>
              </a:tr>
              <a:tr h="216848">
                <a:tc>
                  <a:txBody>
                    <a:bodyPr/>
                    <a:lstStyle/>
                    <a:p>
                      <a:pPr algn="ctr" fontAlgn="b"/>
                      <a:r>
                        <a:rPr lang="en-IN" sz="900" u="none" strike="noStrike">
                          <a:effectLst>
                            <a:innerShdw blurRad="63500" dist="50800" dir="13500000">
                              <a:prstClr val="black">
                                <a:alpha val="50000"/>
                              </a:prstClr>
                            </a:innerShdw>
                          </a:effectLst>
                        </a:rPr>
                        <a:t>Construction_Tools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1101736.51</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5.74%</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766286941"/>
                  </a:ext>
                </a:extLst>
              </a:tr>
              <a:tr h="216848">
                <a:tc>
                  <a:txBody>
                    <a:bodyPr/>
                    <a:lstStyle/>
                    <a:p>
                      <a:pPr algn="ctr" fontAlgn="b"/>
                      <a:r>
                        <a:rPr lang="en-IN" sz="900" u="none" strike="noStrike">
                          <a:effectLst>
                            <a:innerShdw blurRad="63500" dist="50800" dir="13500000">
                              <a:prstClr val="black">
                                <a:alpha val="50000"/>
                              </a:prstClr>
                            </a:innerShdw>
                          </a:effectLst>
                        </a:rPr>
                        <a:t>Auto</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685105.57</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4.12%</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47397180"/>
                  </a:ext>
                </a:extLst>
              </a:tr>
              <a:tr h="216848">
                <a:tc>
                  <a:txBody>
                    <a:bodyPr/>
                    <a:lstStyle/>
                    <a:p>
                      <a:pPr algn="ctr" fontAlgn="b"/>
                      <a:r>
                        <a:rPr lang="en-IN" sz="900" u="none" strike="noStrike">
                          <a:effectLst>
                            <a:innerShdw blurRad="63500" dist="50800" dir="13500000">
                              <a:prstClr val="black">
                                <a:alpha val="50000"/>
                              </a:prstClr>
                            </a:innerShdw>
                          </a:effectLst>
                        </a:rPr>
                        <a:t>Stationery</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679409.07</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5.29%</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936778390"/>
                  </a:ext>
                </a:extLst>
              </a:tr>
              <a:tr h="216848">
                <a:tc>
                  <a:txBody>
                    <a:bodyPr/>
                    <a:lstStyle/>
                    <a:p>
                      <a:pPr algn="ctr" fontAlgn="b"/>
                      <a:r>
                        <a:rPr lang="en-IN" sz="900" u="none" strike="noStrike">
                          <a:effectLst>
                            <a:innerShdw blurRad="63500" dist="50800" dir="13500000">
                              <a:prstClr val="black">
                                <a:alpha val="50000"/>
                              </a:prstClr>
                            </a:innerShdw>
                          </a:effectLst>
                        </a:rPr>
                        <a:t>Electronics</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548679.73</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3.54%</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3229725332"/>
                  </a:ext>
                </a:extLst>
              </a:tr>
              <a:tr h="216848">
                <a:tc>
                  <a:txBody>
                    <a:bodyPr/>
                    <a:lstStyle/>
                    <a:p>
                      <a:pPr algn="ctr" fontAlgn="b"/>
                      <a:r>
                        <a:rPr lang="en-IN" sz="900" u="none" strike="noStrike">
                          <a:effectLst>
                            <a:innerShdw blurRad="63500" dist="50800" dir="13500000">
                              <a:prstClr val="black">
                                <a:alpha val="50000"/>
                              </a:prstClr>
                            </a:innerShdw>
                          </a:effectLst>
                        </a:rPr>
                        <a:t>Pet_Shop</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252824.75</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1.75%</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1234843195"/>
                  </a:ext>
                </a:extLst>
              </a:tr>
              <a:tr h="216848">
                <a:tc>
                  <a:txBody>
                    <a:bodyPr/>
                    <a:lstStyle/>
                    <a:p>
                      <a:pPr algn="ctr" fontAlgn="b"/>
                      <a:r>
                        <a:rPr lang="en-IN" sz="900" u="none" strike="noStrike">
                          <a:effectLst>
                            <a:innerShdw blurRad="63500" dist="50800" dir="13500000">
                              <a:prstClr val="black">
                                <a:alpha val="50000"/>
                              </a:prstClr>
                            </a:innerShdw>
                          </a:effectLst>
                        </a:rPr>
                        <a:t>Fashion</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243572.12</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a:effectLst>
                            <a:innerShdw blurRad="63500" dist="50800" dir="13500000">
                              <a:prstClr val="black">
                                <a:alpha val="50000"/>
                              </a:prstClr>
                            </a:innerShdw>
                          </a:effectLst>
                        </a:rPr>
                        <a:t>1.85%</a:t>
                      </a:r>
                      <a:endParaRPr lang="en-IN" sz="900" b="0" i="0" u="none" strike="noStrike">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887112186"/>
                  </a:ext>
                </a:extLst>
              </a:tr>
              <a:tr h="216848">
                <a:tc>
                  <a:txBody>
                    <a:bodyPr/>
                    <a:lstStyle/>
                    <a:p>
                      <a:pPr algn="ctr" fontAlgn="b"/>
                      <a:r>
                        <a:rPr lang="en-IN" sz="900" u="none" strike="noStrike" dirty="0">
                          <a:effectLst>
                            <a:innerShdw blurRad="63500" dist="50800" dir="13500000">
                              <a:prstClr val="black">
                                <a:alpha val="50000"/>
                              </a:prstClr>
                            </a:innerShdw>
                          </a:effectLst>
                        </a:rPr>
                        <a:t>#N/A</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dirty="0">
                          <a:effectLst>
                            <a:innerShdw blurRad="63500" dist="50800" dir="13500000">
                              <a:prstClr val="black">
                                <a:alpha val="50000"/>
                              </a:prstClr>
                            </a:innerShdw>
                          </a:effectLst>
                        </a:rPr>
                        <a:t>213367.01</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tc>
                  <a:txBody>
                    <a:bodyPr/>
                    <a:lstStyle/>
                    <a:p>
                      <a:pPr algn="ctr" fontAlgn="b"/>
                      <a:r>
                        <a:rPr lang="en-IN" sz="900" u="none" strike="noStrike" dirty="0">
                          <a:effectLst>
                            <a:innerShdw blurRad="63500" dist="50800" dir="13500000">
                              <a:prstClr val="black">
                                <a:alpha val="50000"/>
                              </a:prstClr>
                            </a:innerShdw>
                          </a:effectLst>
                        </a:rPr>
                        <a:t>1.27%</a:t>
                      </a:r>
                      <a:endParaRPr lang="en-IN" sz="900" b="0" i="0" u="none" strike="noStrike" dirty="0">
                        <a:solidFill>
                          <a:srgbClr val="000000"/>
                        </a:solidFill>
                        <a:effectLst>
                          <a:innerShdw blurRad="63500" dist="50800" dir="13500000">
                            <a:prstClr val="black">
                              <a:alpha val="50000"/>
                            </a:prstClr>
                          </a:innerShdw>
                        </a:effectLst>
                        <a:latin typeface="Calibri" panose="020F0502020204030204" pitchFamily="34" charset="0"/>
                      </a:endParaRPr>
                    </a:p>
                  </a:txBody>
                  <a:tcPr marL="0" marR="0" marT="0" marB="0" anchor="ctr"/>
                </a:tc>
                <a:extLst>
                  <a:ext uri="{0D108BD9-81ED-4DB2-BD59-A6C34878D82A}">
                    <a16:rowId xmlns:a16="http://schemas.microsoft.com/office/drawing/2014/main" val="2923176758"/>
                  </a:ext>
                </a:extLst>
              </a:tr>
            </a:tbl>
          </a:graphicData>
        </a:graphic>
      </p:graphicFrame>
    </p:spTree>
    <p:extLst>
      <p:ext uri="{BB962C8B-B14F-4D97-AF65-F5344CB8AC3E}">
        <p14:creationId xmlns:p14="http://schemas.microsoft.com/office/powerpoint/2010/main" val="184941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ATEGORY BEHAVIOR</a:t>
            </a:r>
          </a:p>
        </p:txBody>
      </p:sp>
      <p:graphicFrame>
        <p:nvGraphicFramePr>
          <p:cNvPr id="5" name="Table 4">
            <a:extLst>
              <a:ext uri="{FF2B5EF4-FFF2-40B4-BE49-F238E27FC236}">
                <a16:creationId xmlns:a16="http://schemas.microsoft.com/office/drawing/2014/main" id="{C5756794-45E5-4844-B025-B792FD516146}"/>
              </a:ext>
            </a:extLst>
          </p:cNvPr>
          <p:cNvGraphicFramePr>
            <a:graphicFrameLocks noGrp="1"/>
          </p:cNvGraphicFramePr>
          <p:nvPr>
            <p:extLst>
              <p:ext uri="{D42A27DB-BD31-4B8C-83A1-F6EECF244321}">
                <p14:modId xmlns:p14="http://schemas.microsoft.com/office/powerpoint/2010/main" val="1500946727"/>
              </p:ext>
            </p:extLst>
          </p:nvPr>
        </p:nvGraphicFramePr>
        <p:xfrm>
          <a:off x="4252331" y="781182"/>
          <a:ext cx="4698381" cy="3694570"/>
        </p:xfrm>
        <a:graphic>
          <a:graphicData uri="http://schemas.openxmlformats.org/drawingml/2006/table">
            <a:tbl>
              <a:tblPr firstRow="1">
                <a:effectLst>
                  <a:outerShdw blurRad="50800" dist="38100" dir="2700000" algn="tl" rotWithShape="0">
                    <a:prstClr val="black">
                      <a:alpha val="40000"/>
                    </a:prstClr>
                  </a:outerShdw>
                </a:effectLst>
                <a:tableStyleId>{8EC7A202-D894-4549-BF34-816215706C42}</a:tableStyleId>
              </a:tblPr>
              <a:tblGrid>
                <a:gridCol w="1732174">
                  <a:extLst>
                    <a:ext uri="{9D8B030D-6E8A-4147-A177-3AD203B41FA5}">
                      <a16:colId xmlns:a16="http://schemas.microsoft.com/office/drawing/2014/main" val="4265962450"/>
                    </a:ext>
                  </a:extLst>
                </a:gridCol>
                <a:gridCol w="967980">
                  <a:extLst>
                    <a:ext uri="{9D8B030D-6E8A-4147-A177-3AD203B41FA5}">
                      <a16:colId xmlns:a16="http://schemas.microsoft.com/office/drawing/2014/main" val="1601577734"/>
                    </a:ext>
                  </a:extLst>
                </a:gridCol>
                <a:gridCol w="1054853">
                  <a:extLst>
                    <a:ext uri="{9D8B030D-6E8A-4147-A177-3AD203B41FA5}">
                      <a16:colId xmlns:a16="http://schemas.microsoft.com/office/drawing/2014/main" val="25608200"/>
                    </a:ext>
                  </a:extLst>
                </a:gridCol>
                <a:gridCol w="943374">
                  <a:extLst>
                    <a:ext uri="{9D8B030D-6E8A-4147-A177-3AD203B41FA5}">
                      <a16:colId xmlns:a16="http://schemas.microsoft.com/office/drawing/2014/main" val="4262372288"/>
                    </a:ext>
                  </a:extLst>
                </a:gridCol>
              </a:tblGrid>
              <a:tr h="367417">
                <a:tc>
                  <a:txBody>
                    <a:bodyPr/>
                    <a:lstStyle/>
                    <a:p>
                      <a:pPr algn="ctr" fontAlgn="b"/>
                      <a:r>
                        <a:rPr lang="en-IN" sz="1200" b="1" u="none" strike="noStrike" dirty="0">
                          <a:solidFill>
                            <a:schemeClr val="tx1"/>
                          </a:solidFill>
                          <a:effectLst/>
                        </a:rPr>
                        <a:t>Categories</a:t>
                      </a:r>
                      <a:endParaRPr lang="en-IN" sz="1200" b="1" i="0" u="none" strike="noStrike" dirty="0">
                        <a:solidFill>
                          <a:schemeClr val="tx1"/>
                        </a:solidFill>
                        <a:effectLst/>
                        <a:latin typeface="Calibri" panose="020F0502020204030204" pitchFamily="34" charset="0"/>
                      </a:endParaRPr>
                    </a:p>
                  </a:txBody>
                  <a:tcPr marL="7620" marR="7620" marT="7620" marB="0" anchor="ctr">
                    <a:solidFill>
                      <a:srgbClr val="C2DCE0"/>
                    </a:solidFill>
                  </a:tcPr>
                </a:tc>
                <a:tc>
                  <a:txBody>
                    <a:bodyPr/>
                    <a:lstStyle/>
                    <a:p>
                      <a:pPr algn="ctr" fontAlgn="b"/>
                      <a:r>
                        <a:rPr lang="en-IN" sz="1200" b="1" u="none" strike="noStrike" dirty="0">
                          <a:solidFill>
                            <a:schemeClr val="tx1"/>
                          </a:solidFill>
                          <a:effectLst/>
                        </a:rPr>
                        <a:t> Total Revenue</a:t>
                      </a:r>
                      <a:endParaRPr lang="en-IN" sz="1200" b="1" i="0" u="none" strike="noStrike" dirty="0">
                        <a:solidFill>
                          <a:schemeClr val="tx1"/>
                        </a:solidFill>
                        <a:effectLst/>
                        <a:latin typeface="Calibri" panose="020F0502020204030204" pitchFamily="34" charset="0"/>
                      </a:endParaRPr>
                    </a:p>
                  </a:txBody>
                  <a:tcPr marL="7620" marR="7620" marT="7620" marB="0" anchor="ctr">
                    <a:solidFill>
                      <a:srgbClr val="C2DCE0"/>
                    </a:solidFill>
                  </a:tcPr>
                </a:tc>
                <a:tc>
                  <a:txBody>
                    <a:bodyPr/>
                    <a:lstStyle/>
                    <a:p>
                      <a:pPr algn="ctr" fontAlgn="b"/>
                      <a:r>
                        <a:rPr lang="en-IN" sz="1200" b="1" u="none" strike="noStrike" dirty="0">
                          <a:solidFill>
                            <a:schemeClr val="tx1"/>
                          </a:solidFill>
                          <a:effectLst/>
                        </a:rPr>
                        <a:t>Cumulative Sale</a:t>
                      </a:r>
                      <a:endParaRPr lang="en-IN" sz="1200" b="1" i="0" u="none" strike="noStrike" dirty="0">
                        <a:solidFill>
                          <a:schemeClr val="tx1"/>
                        </a:solidFill>
                        <a:effectLst/>
                        <a:latin typeface="Calibri" panose="020F0502020204030204" pitchFamily="34" charset="0"/>
                      </a:endParaRPr>
                    </a:p>
                  </a:txBody>
                  <a:tcPr marL="7620" marR="7620" marT="7620" marB="0" anchor="ctr">
                    <a:solidFill>
                      <a:srgbClr val="C2DCE0"/>
                    </a:solidFill>
                  </a:tcPr>
                </a:tc>
                <a:tc>
                  <a:txBody>
                    <a:bodyPr/>
                    <a:lstStyle/>
                    <a:p>
                      <a:pPr algn="ctr" fontAlgn="b"/>
                      <a:r>
                        <a:rPr lang="en-IN" sz="1200" b="1" u="none" strike="noStrike" dirty="0">
                          <a:solidFill>
                            <a:schemeClr val="tx1"/>
                          </a:solidFill>
                          <a:effectLst/>
                        </a:rPr>
                        <a:t>Cum % of Sale</a:t>
                      </a:r>
                      <a:endParaRPr lang="en-IN" sz="1200" b="1" i="0" u="none" strike="noStrike" dirty="0">
                        <a:solidFill>
                          <a:schemeClr val="tx1"/>
                        </a:solidFill>
                        <a:effectLst/>
                        <a:latin typeface="Calibri" panose="020F0502020204030204" pitchFamily="34" charset="0"/>
                      </a:endParaRPr>
                    </a:p>
                  </a:txBody>
                  <a:tcPr marL="7620" marR="7620" marT="7620" marB="0" anchor="ctr">
                    <a:solidFill>
                      <a:srgbClr val="C2DCE0"/>
                    </a:solidFill>
                  </a:tcPr>
                </a:tc>
                <a:extLst>
                  <a:ext uri="{0D108BD9-81ED-4DB2-BD59-A6C34878D82A}">
                    <a16:rowId xmlns:a16="http://schemas.microsoft.com/office/drawing/2014/main" val="1007579288"/>
                  </a:ext>
                </a:extLst>
              </a:tr>
              <a:tr h="223344">
                <a:tc>
                  <a:txBody>
                    <a:bodyPr/>
                    <a:lstStyle/>
                    <a:p>
                      <a:pPr algn="ctr" fontAlgn="b"/>
                      <a:r>
                        <a:rPr lang="en-IN" sz="1200" b="0" u="none" strike="noStrike" dirty="0">
                          <a:solidFill>
                            <a:srgbClr val="000000"/>
                          </a:solidFill>
                          <a:effectLst/>
                        </a:rPr>
                        <a:t>Toys &amp; Gifts</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2.64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2.64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16.67%</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93312342"/>
                  </a:ext>
                </a:extLst>
              </a:tr>
              <a:tr h="223344">
                <a:tc>
                  <a:txBody>
                    <a:bodyPr/>
                    <a:lstStyle/>
                    <a:p>
                      <a:pPr algn="ctr" fontAlgn="b"/>
                      <a:r>
                        <a:rPr lang="en-IN" sz="1200" b="0" u="none" strike="noStrike">
                          <a:solidFill>
                            <a:srgbClr val="000000"/>
                          </a:solidFill>
                          <a:effectLst/>
                        </a:rPr>
                        <a:t>Home_Appliances</a:t>
                      </a:r>
                      <a:endParaRPr lang="en-IN" sz="1200" b="0" i="0" u="none" strike="noStrike">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1.79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4.43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27.99%</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25525671"/>
                  </a:ext>
                </a:extLst>
              </a:tr>
              <a:tr h="223344">
                <a:tc>
                  <a:txBody>
                    <a:bodyPr/>
                    <a:lstStyle/>
                    <a:p>
                      <a:pPr algn="ctr" fontAlgn="b"/>
                      <a:r>
                        <a:rPr lang="en-IN" sz="1200" b="0" u="none" strike="noStrike" dirty="0">
                          <a:solidFill>
                            <a:srgbClr val="000000"/>
                          </a:solidFill>
                          <a:effectLst/>
                        </a:rPr>
                        <a:t>Baby</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1.72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6.15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38.87%</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38875627"/>
                  </a:ext>
                </a:extLst>
              </a:tr>
              <a:tr h="223344">
                <a:tc>
                  <a:txBody>
                    <a:bodyPr/>
                    <a:lstStyle/>
                    <a:p>
                      <a:pPr algn="ctr" fontAlgn="b"/>
                      <a:r>
                        <a:rPr lang="en-IN" sz="1200" b="0" u="none" strike="noStrike" dirty="0">
                          <a:solidFill>
                            <a:srgbClr val="000000"/>
                          </a:solidFill>
                          <a:effectLst/>
                        </a:rPr>
                        <a:t>Food &amp; Beverages</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1.65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7.79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49.29%</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61006813"/>
                  </a:ext>
                </a:extLst>
              </a:tr>
              <a:tr h="223344">
                <a:tc>
                  <a:txBody>
                    <a:bodyPr/>
                    <a:lstStyle/>
                    <a:p>
                      <a:pPr algn="ctr" fontAlgn="b"/>
                      <a:r>
                        <a:rPr lang="en-IN" sz="1200" b="0" u="none" strike="noStrike" dirty="0">
                          <a:solidFill>
                            <a:srgbClr val="000000"/>
                          </a:solidFill>
                          <a:effectLst/>
                        </a:rPr>
                        <a:t>Luggage_Accessories</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1.64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9.44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59.68%</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95967715"/>
                  </a:ext>
                </a:extLst>
              </a:tr>
              <a:tr h="223344">
                <a:tc>
                  <a:txBody>
                    <a:bodyPr/>
                    <a:lstStyle/>
                    <a:p>
                      <a:pPr algn="ctr" fontAlgn="b"/>
                      <a:r>
                        <a:rPr lang="en-IN" sz="1200" b="0" u="none" strike="noStrike" dirty="0">
                          <a:solidFill>
                            <a:srgbClr val="000000"/>
                          </a:solidFill>
                          <a:effectLst/>
                        </a:rPr>
                        <a:t>Furniture</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1.36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10.80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68.28%</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6966083"/>
                  </a:ext>
                </a:extLst>
              </a:tr>
              <a:tr h="367417">
                <a:tc>
                  <a:txBody>
                    <a:bodyPr/>
                    <a:lstStyle/>
                    <a:p>
                      <a:pPr algn="ctr" fontAlgn="b"/>
                      <a:r>
                        <a:rPr lang="en-IN" sz="1200" b="0" u="none" strike="noStrike" dirty="0">
                          <a:solidFill>
                            <a:srgbClr val="000000"/>
                          </a:solidFill>
                          <a:effectLst/>
                        </a:rPr>
                        <a:t>Computers &amp; Accessories</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1.29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12.09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76.45%</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70273500"/>
                  </a:ext>
                </a:extLst>
              </a:tr>
              <a:tr h="223344">
                <a:tc>
                  <a:txBody>
                    <a:bodyPr/>
                    <a:lstStyle/>
                    <a:p>
                      <a:pPr algn="ctr" fontAlgn="b"/>
                      <a:r>
                        <a:rPr lang="en-IN" sz="1200" b="0" u="none" strike="noStrike" dirty="0">
                          <a:solidFill>
                            <a:srgbClr val="000000"/>
                          </a:solidFill>
                          <a:effectLst/>
                        </a:rPr>
                        <a:t>Construction_Tools</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1.10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13.19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83.41%</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40016102"/>
                  </a:ext>
                </a:extLst>
              </a:tr>
              <a:tr h="223344">
                <a:tc>
                  <a:txBody>
                    <a:bodyPr/>
                    <a:lstStyle/>
                    <a:p>
                      <a:pPr algn="ctr" fontAlgn="b"/>
                      <a:r>
                        <a:rPr lang="en-IN" sz="1200" b="0" u="none" strike="noStrike" dirty="0">
                          <a:solidFill>
                            <a:srgbClr val="000000"/>
                          </a:solidFill>
                          <a:effectLst/>
                        </a:rPr>
                        <a:t>Auto</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0.69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13.88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87.75%</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73587065"/>
                  </a:ext>
                </a:extLst>
              </a:tr>
              <a:tr h="223344">
                <a:tc>
                  <a:txBody>
                    <a:bodyPr/>
                    <a:lstStyle/>
                    <a:p>
                      <a:pPr algn="ctr" fontAlgn="b"/>
                      <a:r>
                        <a:rPr lang="en-IN" sz="1200" b="0" u="none" strike="noStrike" dirty="0">
                          <a:solidFill>
                            <a:srgbClr val="000000"/>
                          </a:solidFill>
                          <a:effectLst/>
                        </a:rPr>
                        <a:t>Stationery</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0.68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14.55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92.04%</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74004619"/>
                  </a:ext>
                </a:extLst>
              </a:tr>
              <a:tr h="223344">
                <a:tc>
                  <a:txBody>
                    <a:bodyPr/>
                    <a:lstStyle/>
                    <a:p>
                      <a:pPr algn="ctr" fontAlgn="b"/>
                      <a:r>
                        <a:rPr lang="en-IN" sz="1200" b="0" u="none" strike="noStrike">
                          <a:solidFill>
                            <a:srgbClr val="000000"/>
                          </a:solidFill>
                          <a:effectLst/>
                        </a:rPr>
                        <a:t>Electronics</a:t>
                      </a:r>
                      <a:endParaRPr lang="en-IN" sz="1200" b="0" i="0" u="none" strike="noStrike">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0.55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15.10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95.51%</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05526268"/>
                  </a:ext>
                </a:extLst>
              </a:tr>
              <a:tr h="223344">
                <a:tc>
                  <a:txBody>
                    <a:bodyPr/>
                    <a:lstStyle/>
                    <a:p>
                      <a:pPr algn="ctr" fontAlgn="b"/>
                      <a:r>
                        <a:rPr lang="en-IN" sz="1200" b="0" u="none" strike="noStrike" dirty="0">
                          <a:solidFill>
                            <a:srgbClr val="000000"/>
                          </a:solidFill>
                          <a:effectLst/>
                        </a:rPr>
                        <a:t>Pet_Shop</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0.25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15.36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97.11%</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09248784"/>
                  </a:ext>
                </a:extLst>
              </a:tr>
              <a:tr h="223344">
                <a:tc>
                  <a:txBody>
                    <a:bodyPr/>
                    <a:lstStyle/>
                    <a:p>
                      <a:pPr algn="ctr" fontAlgn="b"/>
                      <a:r>
                        <a:rPr lang="en-IN" sz="1200" b="0" u="none" strike="noStrike" dirty="0">
                          <a:solidFill>
                            <a:srgbClr val="000000"/>
                          </a:solidFill>
                          <a:effectLst/>
                        </a:rPr>
                        <a:t>Fashion</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0.24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15.60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a:solidFill>
                            <a:srgbClr val="000000"/>
                          </a:solidFill>
                          <a:effectLst/>
                        </a:rPr>
                        <a:t>98.65%</a:t>
                      </a:r>
                      <a:endParaRPr lang="en-IN"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4754473"/>
                  </a:ext>
                </a:extLst>
              </a:tr>
              <a:tr h="267682">
                <a:tc>
                  <a:txBody>
                    <a:bodyPr/>
                    <a:lstStyle/>
                    <a:p>
                      <a:pPr algn="ctr" fontAlgn="b"/>
                      <a:r>
                        <a:rPr lang="en-IN" sz="1200" b="0" u="none" strike="noStrike" dirty="0">
                          <a:solidFill>
                            <a:srgbClr val="000000"/>
                          </a:solidFill>
                          <a:effectLst/>
                        </a:rPr>
                        <a:t>#N/A</a:t>
                      </a:r>
                      <a:endParaRPr lang="en-IN" sz="1200" b="0" i="0" u="none" strike="noStrike" dirty="0">
                        <a:solidFill>
                          <a:srgbClr val="000000"/>
                        </a:solidFill>
                        <a:effectLst/>
                        <a:latin typeface="Calibri" panose="020F0502020204030204" pitchFamily="34" charset="0"/>
                      </a:endParaRPr>
                    </a:p>
                  </a:txBody>
                  <a:tcPr marL="7620" marR="7620" marT="7620" marB="0" anchor="ctr">
                    <a:solidFill>
                      <a:srgbClr val="C9E7A7"/>
                    </a:solidFill>
                  </a:tcPr>
                </a:tc>
                <a:tc>
                  <a:txBody>
                    <a:bodyPr/>
                    <a:lstStyle/>
                    <a:p>
                      <a:pPr algn="ctr" fontAlgn="b"/>
                      <a:r>
                        <a:rPr lang="en-IN" sz="1200" b="0" u="none" strike="noStrike">
                          <a:solidFill>
                            <a:srgbClr val="000000"/>
                          </a:solidFill>
                          <a:effectLst/>
                        </a:rPr>
                        <a:t>0.21 M</a:t>
                      </a:r>
                      <a:endParaRPr lang="en-IN" sz="12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dirty="0">
                          <a:solidFill>
                            <a:srgbClr val="000000"/>
                          </a:solidFill>
                          <a:effectLst/>
                        </a:rPr>
                        <a:t>15.81 M</a:t>
                      </a:r>
                      <a:endParaRPr lang="en-IN"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200" b="0" u="none" strike="noStrike" dirty="0">
                          <a:solidFill>
                            <a:srgbClr val="000000"/>
                          </a:solidFill>
                          <a:effectLst/>
                        </a:rPr>
                        <a:t>100.00%</a:t>
                      </a:r>
                      <a:endParaRPr lang="en-IN"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822576"/>
                  </a:ext>
                </a:extLst>
              </a:tr>
            </a:tbl>
          </a:graphicData>
        </a:graphic>
      </p:graphicFrame>
      <p:sp>
        <p:nvSpPr>
          <p:cNvPr id="2" name="TextBox 1">
            <a:extLst>
              <a:ext uri="{FF2B5EF4-FFF2-40B4-BE49-F238E27FC236}">
                <a16:creationId xmlns:a16="http://schemas.microsoft.com/office/drawing/2014/main" id="{B2D804C2-AEAD-4FD2-B3C4-C5264CBB1D51}"/>
              </a:ext>
            </a:extLst>
          </p:cNvPr>
          <p:cNvSpPr txBox="1"/>
          <p:nvPr/>
        </p:nvSpPr>
        <p:spPr>
          <a:xfrm>
            <a:off x="289929" y="781182"/>
            <a:ext cx="3687337" cy="369332"/>
          </a:xfrm>
          <a:prstGeom prst="rect">
            <a:avLst/>
          </a:prstGeom>
          <a:solidFill>
            <a:srgbClr val="C2DCE0"/>
          </a:solidFill>
          <a:ln w="12700">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800" b="1" dirty="0"/>
              <a:t>PARETO ANALYSIS</a:t>
            </a:r>
            <a:endParaRPr lang="en-IN" sz="1800" b="1" dirty="0"/>
          </a:p>
        </p:txBody>
      </p:sp>
      <p:sp>
        <p:nvSpPr>
          <p:cNvPr id="12" name="TextBox 11">
            <a:extLst>
              <a:ext uri="{FF2B5EF4-FFF2-40B4-BE49-F238E27FC236}">
                <a16:creationId xmlns:a16="http://schemas.microsoft.com/office/drawing/2014/main" id="{CF74CF74-8551-45BA-9093-88964F0763FE}"/>
              </a:ext>
            </a:extLst>
          </p:cNvPr>
          <p:cNvSpPr txBox="1"/>
          <p:nvPr/>
        </p:nvSpPr>
        <p:spPr>
          <a:xfrm>
            <a:off x="289929" y="1367209"/>
            <a:ext cx="3687337" cy="3108543"/>
          </a:xfrm>
          <a:prstGeom prst="rect">
            <a:avLst/>
          </a:prstGeom>
          <a:ln w="12700">
            <a:solidFill>
              <a:srgbClr val="004D86"/>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Pareto Analysis is based on 80/20 rule, which states that roughly 80% of effects come from 20% of causes.</a:t>
            </a:r>
          </a:p>
          <a:p>
            <a:endParaRPr lang="en-US" dirty="0"/>
          </a:p>
          <a:p>
            <a:pPr marL="285750" indent="-285750">
              <a:buFont typeface="Wingdings" panose="05000000000000000000" pitchFamily="2" charset="2"/>
              <a:buChar char="§"/>
            </a:pPr>
            <a:r>
              <a:rPr lang="en-US" b="1" dirty="0">
                <a:solidFill>
                  <a:srgbClr val="C00000"/>
                </a:solidFill>
              </a:rPr>
              <a:t>Pareto Analysis of Total Sales</a:t>
            </a:r>
            <a:r>
              <a:rPr lang="en-US" dirty="0">
                <a:solidFill>
                  <a:srgbClr val="C00000"/>
                </a:solidFill>
              </a:rPr>
              <a:t> </a:t>
            </a:r>
            <a:r>
              <a:rPr lang="en-US" dirty="0"/>
              <a:t>involves identifying and focusing on the key contributors that generate the majority of the total sales.</a:t>
            </a:r>
          </a:p>
          <a:p>
            <a:endParaRPr lang="en-IN" dirty="0"/>
          </a:p>
          <a:p>
            <a:pPr marL="285750" indent="-285750">
              <a:buFont typeface="Wingdings" panose="05000000000000000000" pitchFamily="2" charset="2"/>
              <a:buChar char="§"/>
            </a:pPr>
            <a:r>
              <a:rPr lang="en-US" dirty="0"/>
              <a:t>According to this data, around 50% of the categories (till “Construction_Tools”) contribute approx. 80% of total sales.</a:t>
            </a:r>
          </a:p>
          <a:p>
            <a:endParaRPr lang="en-US" dirty="0"/>
          </a:p>
        </p:txBody>
      </p:sp>
    </p:spTree>
    <p:extLst>
      <p:ext uri="{BB962C8B-B14F-4D97-AF65-F5344CB8AC3E}">
        <p14:creationId xmlns:p14="http://schemas.microsoft.com/office/powerpoint/2010/main" val="198586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ATEGORY BEHAVIOR</a:t>
            </a:r>
          </a:p>
        </p:txBody>
      </p:sp>
      <p:graphicFrame>
        <p:nvGraphicFramePr>
          <p:cNvPr id="5" name="Chart 4">
            <a:extLst>
              <a:ext uri="{FF2B5EF4-FFF2-40B4-BE49-F238E27FC236}">
                <a16:creationId xmlns:a16="http://schemas.microsoft.com/office/drawing/2014/main" id="{8C0DCF35-50FF-4FAB-AE08-BD513DDE2922}"/>
              </a:ext>
            </a:extLst>
          </p:cNvPr>
          <p:cNvGraphicFramePr>
            <a:graphicFrameLocks/>
          </p:cNvGraphicFramePr>
          <p:nvPr>
            <p:extLst>
              <p:ext uri="{D42A27DB-BD31-4B8C-83A1-F6EECF244321}">
                <p14:modId xmlns:p14="http://schemas.microsoft.com/office/powerpoint/2010/main" val="1273508852"/>
              </p:ext>
            </p:extLst>
          </p:nvPr>
        </p:nvGraphicFramePr>
        <p:xfrm>
          <a:off x="420029" y="639827"/>
          <a:ext cx="8303942" cy="3863846"/>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a:extLst>
              <a:ext uri="{FF2B5EF4-FFF2-40B4-BE49-F238E27FC236}">
                <a16:creationId xmlns:a16="http://schemas.microsoft.com/office/drawing/2014/main" id="{9792887C-9349-4E13-95D0-A75E07631617}"/>
              </a:ext>
            </a:extLst>
          </p:cNvPr>
          <p:cNvCxnSpPr>
            <a:cxnSpLocks/>
          </p:cNvCxnSpPr>
          <p:nvPr/>
        </p:nvCxnSpPr>
        <p:spPr>
          <a:xfrm flipH="1">
            <a:off x="4572000" y="1717286"/>
            <a:ext cx="3077738" cy="0"/>
          </a:xfrm>
          <a:prstGeom prst="line">
            <a:avLst/>
          </a:prstGeom>
          <a:ln>
            <a:solidFill>
              <a:srgbClr val="F9E80F"/>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887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ATEGORY BEHAVIOR</a:t>
            </a:r>
          </a:p>
        </p:txBody>
      </p:sp>
      <p:grpSp>
        <p:nvGrpSpPr>
          <p:cNvPr id="12" name="Group 11">
            <a:extLst>
              <a:ext uri="{FF2B5EF4-FFF2-40B4-BE49-F238E27FC236}">
                <a16:creationId xmlns:a16="http://schemas.microsoft.com/office/drawing/2014/main" id="{C76FA1FF-88A8-49E2-AA6E-23DC9AC98DC5}"/>
              </a:ext>
            </a:extLst>
          </p:cNvPr>
          <p:cNvGrpSpPr/>
          <p:nvPr/>
        </p:nvGrpSpPr>
        <p:grpSpPr>
          <a:xfrm>
            <a:off x="1475906" y="607459"/>
            <a:ext cx="6523463" cy="835202"/>
            <a:chOff x="1526472" y="734979"/>
            <a:chExt cx="6491254" cy="825190"/>
          </a:xfrm>
        </p:grpSpPr>
        <p:sp>
          <p:nvSpPr>
            <p:cNvPr id="8" name="TextBox 7">
              <a:extLst>
                <a:ext uri="{FF2B5EF4-FFF2-40B4-BE49-F238E27FC236}">
                  <a16:creationId xmlns:a16="http://schemas.microsoft.com/office/drawing/2014/main" id="{FEC75A0D-8A6A-44B8-823F-323DCF1F3734}"/>
                </a:ext>
              </a:extLst>
            </p:cNvPr>
            <p:cNvSpPr txBox="1"/>
            <p:nvPr/>
          </p:nvSpPr>
          <p:spPr>
            <a:xfrm>
              <a:off x="2137316" y="1151515"/>
              <a:ext cx="5880410" cy="307777"/>
            </a:xfrm>
            <a:prstGeom prst="rect">
              <a:avLst/>
            </a:prstGeom>
            <a:noFill/>
          </p:spPr>
          <p:txBody>
            <a:bodyPr wrap="square" rtlCol="0" anchor="ctr">
              <a:spAutoFit/>
            </a:bodyPr>
            <a:lstStyle/>
            <a:p>
              <a:pPr algn="ctr"/>
              <a:r>
                <a:rPr lang="en-US" dirty="0"/>
                <a:t>Total no. of orders</a:t>
              </a:r>
              <a:endParaRPr lang="en-IN" dirty="0"/>
            </a:p>
          </p:txBody>
        </p:sp>
        <p:grpSp>
          <p:nvGrpSpPr>
            <p:cNvPr id="11" name="Group 10">
              <a:extLst>
                <a:ext uri="{FF2B5EF4-FFF2-40B4-BE49-F238E27FC236}">
                  <a16:creationId xmlns:a16="http://schemas.microsoft.com/office/drawing/2014/main" id="{B8903D36-8205-4B65-9022-6CC52CBB3B94}"/>
                </a:ext>
              </a:extLst>
            </p:cNvPr>
            <p:cNvGrpSpPr/>
            <p:nvPr/>
          </p:nvGrpSpPr>
          <p:grpSpPr>
            <a:xfrm>
              <a:off x="1526472" y="734979"/>
              <a:ext cx="6091056" cy="825190"/>
              <a:chOff x="1566115" y="810322"/>
              <a:chExt cx="6091056" cy="825190"/>
            </a:xfrm>
          </p:grpSpPr>
          <p:sp>
            <p:nvSpPr>
              <p:cNvPr id="6" name="TextBox 5">
                <a:extLst>
                  <a:ext uri="{FF2B5EF4-FFF2-40B4-BE49-F238E27FC236}">
                    <a16:creationId xmlns:a16="http://schemas.microsoft.com/office/drawing/2014/main" id="{915EFF9C-40DE-4CB8-B2C1-76EE71373A82}"/>
                  </a:ext>
                </a:extLst>
              </p:cNvPr>
              <p:cNvSpPr txBox="1"/>
              <p:nvPr/>
            </p:nvSpPr>
            <p:spPr>
              <a:xfrm>
                <a:off x="1566115" y="914401"/>
                <a:ext cx="5880410" cy="307777"/>
              </a:xfrm>
              <a:prstGeom prst="rect">
                <a:avLst/>
              </a:prstGeom>
              <a:noFill/>
            </p:spPr>
            <p:txBody>
              <a:bodyPr wrap="square" rtlCol="0" anchor="ctr">
                <a:spAutoFit/>
              </a:bodyPr>
              <a:lstStyle/>
              <a:p>
                <a:pPr algn="ctr"/>
                <a:r>
                  <a:rPr lang="en-US" b="1" dirty="0"/>
                  <a:t>Category Penetration </a:t>
                </a:r>
                <a:r>
                  <a:rPr lang="en-US" dirty="0"/>
                  <a:t>=  No. of orders containing the category    x 100</a:t>
                </a:r>
                <a:endParaRPr lang="en-IN" dirty="0"/>
              </a:p>
            </p:txBody>
          </p:sp>
          <p:cxnSp>
            <p:nvCxnSpPr>
              <p:cNvPr id="9" name="Straight Connector 8">
                <a:extLst>
                  <a:ext uri="{FF2B5EF4-FFF2-40B4-BE49-F238E27FC236}">
                    <a16:creationId xmlns:a16="http://schemas.microsoft.com/office/drawing/2014/main" id="{CFAE6867-6C78-4878-82A6-3968DB5CDD8F}"/>
                  </a:ext>
                </a:extLst>
              </p:cNvPr>
              <p:cNvCxnSpPr/>
              <p:nvPr/>
            </p:nvCxnSpPr>
            <p:spPr>
              <a:xfrm>
                <a:off x="3776546" y="1222178"/>
                <a:ext cx="2839844"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B67A6D7C-6B5E-4102-94CC-B153B4040052}"/>
                  </a:ext>
                </a:extLst>
              </p:cNvPr>
              <p:cNvSpPr/>
              <p:nvPr/>
            </p:nvSpPr>
            <p:spPr>
              <a:xfrm>
                <a:off x="1566115" y="810322"/>
                <a:ext cx="6091056" cy="825190"/>
              </a:xfrm>
              <a:prstGeom prst="rect">
                <a:avLst/>
              </a:prstGeom>
              <a:noFill/>
              <a:ln>
                <a:solidFill>
                  <a:srgbClr val="3BA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aphicFrame>
        <p:nvGraphicFramePr>
          <p:cNvPr id="13" name="Chart 12">
            <a:extLst>
              <a:ext uri="{FF2B5EF4-FFF2-40B4-BE49-F238E27FC236}">
                <a16:creationId xmlns:a16="http://schemas.microsoft.com/office/drawing/2014/main" id="{437ACEBC-6406-4054-A8C1-8A451CB45B11}"/>
              </a:ext>
            </a:extLst>
          </p:cNvPr>
          <p:cNvGraphicFramePr>
            <a:graphicFrameLocks/>
          </p:cNvGraphicFramePr>
          <p:nvPr>
            <p:extLst>
              <p:ext uri="{D42A27DB-BD31-4B8C-83A1-F6EECF244321}">
                <p14:modId xmlns:p14="http://schemas.microsoft.com/office/powerpoint/2010/main" val="2862984849"/>
              </p:ext>
            </p:extLst>
          </p:nvPr>
        </p:nvGraphicFramePr>
        <p:xfrm>
          <a:off x="208156" y="1645028"/>
          <a:ext cx="8727688" cy="28910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5964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568800" y="-1164"/>
            <a:ext cx="8006400" cy="483453"/>
          </a:xfrm>
        </p:spPr>
        <p:txBody>
          <a:bodyPr anchor="ctr">
            <a:normAutofit fontScale="90000"/>
          </a:bodyPr>
          <a:lstStyle/>
          <a:p>
            <a:pPr algn="ctr"/>
            <a:r>
              <a:rPr lang="en-US" sz="2400" dirty="0">
                <a:latin typeface="Arial" panose="020B0604020202020204" pitchFamily="34" charset="0"/>
                <a:cs typeface="Arial" panose="020B0604020202020204" pitchFamily="34" charset="0"/>
              </a:rPr>
              <a:t>OVERVIEW OF TABLES</a:t>
            </a:r>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3" name="Table 5">
            <a:extLst>
              <a:ext uri="{FF2B5EF4-FFF2-40B4-BE49-F238E27FC236}">
                <a16:creationId xmlns:a16="http://schemas.microsoft.com/office/drawing/2014/main" id="{AB8A0DB7-BC4F-4A10-BF60-EF42B60583DA}"/>
              </a:ext>
            </a:extLst>
          </p:cNvPr>
          <p:cNvGraphicFramePr>
            <a:graphicFrameLocks noGrp="1"/>
          </p:cNvGraphicFramePr>
          <p:nvPr>
            <p:extLst>
              <p:ext uri="{D42A27DB-BD31-4B8C-83A1-F6EECF244321}">
                <p14:modId xmlns:p14="http://schemas.microsoft.com/office/powerpoint/2010/main" val="4174248851"/>
              </p:ext>
            </p:extLst>
          </p:nvPr>
        </p:nvGraphicFramePr>
        <p:xfrm>
          <a:off x="144966" y="570370"/>
          <a:ext cx="8854068" cy="4090841"/>
        </p:xfrm>
        <a:graphic>
          <a:graphicData uri="http://schemas.openxmlformats.org/drawingml/2006/table">
            <a:tbl>
              <a:tblPr firstRow="1" bandRow="1">
                <a:tableStyleId>{775DCB02-9BB8-47FD-8907-85C794F793BA}</a:tableStyleId>
              </a:tblPr>
              <a:tblGrid>
                <a:gridCol w="1264867">
                  <a:extLst>
                    <a:ext uri="{9D8B030D-6E8A-4147-A177-3AD203B41FA5}">
                      <a16:colId xmlns:a16="http://schemas.microsoft.com/office/drawing/2014/main" val="2102769021"/>
                    </a:ext>
                  </a:extLst>
                </a:gridCol>
                <a:gridCol w="1155345">
                  <a:extLst>
                    <a:ext uri="{9D8B030D-6E8A-4147-A177-3AD203B41FA5}">
                      <a16:colId xmlns:a16="http://schemas.microsoft.com/office/drawing/2014/main" val="2489337178"/>
                    </a:ext>
                  </a:extLst>
                </a:gridCol>
                <a:gridCol w="984621">
                  <a:extLst>
                    <a:ext uri="{9D8B030D-6E8A-4147-A177-3AD203B41FA5}">
                      <a16:colId xmlns:a16="http://schemas.microsoft.com/office/drawing/2014/main" val="2808449441"/>
                    </a:ext>
                  </a:extLst>
                </a:gridCol>
                <a:gridCol w="1180042">
                  <a:extLst>
                    <a:ext uri="{9D8B030D-6E8A-4147-A177-3AD203B41FA5}">
                      <a16:colId xmlns:a16="http://schemas.microsoft.com/office/drawing/2014/main" val="2155990340"/>
                    </a:ext>
                  </a:extLst>
                </a:gridCol>
                <a:gridCol w="1172526">
                  <a:extLst>
                    <a:ext uri="{9D8B030D-6E8A-4147-A177-3AD203B41FA5}">
                      <a16:colId xmlns:a16="http://schemas.microsoft.com/office/drawing/2014/main" val="1872691251"/>
                    </a:ext>
                  </a:extLst>
                </a:gridCol>
                <a:gridCol w="1232655">
                  <a:extLst>
                    <a:ext uri="{9D8B030D-6E8A-4147-A177-3AD203B41FA5}">
                      <a16:colId xmlns:a16="http://schemas.microsoft.com/office/drawing/2014/main" val="4112867015"/>
                    </a:ext>
                  </a:extLst>
                </a:gridCol>
                <a:gridCol w="1864012">
                  <a:extLst>
                    <a:ext uri="{9D8B030D-6E8A-4147-A177-3AD203B41FA5}">
                      <a16:colId xmlns:a16="http://schemas.microsoft.com/office/drawing/2014/main" val="4045651473"/>
                    </a:ext>
                  </a:extLst>
                </a:gridCol>
              </a:tblGrid>
              <a:tr h="568553">
                <a:tc>
                  <a:txBody>
                    <a:bodyPr/>
                    <a:lstStyle/>
                    <a:p>
                      <a:pPr algn="ctr">
                        <a:lnSpc>
                          <a:spcPct val="100000"/>
                        </a:lnSpc>
                      </a:pPr>
                      <a:r>
                        <a:rPr lang="en-US" sz="1600" dirty="0"/>
                        <a:t>Tables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No. of Columns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No. of Rows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Duplicates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r>
                        <a:rPr lang="en-US" dirty="0"/>
                        <a:t>Primary key</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Foreign key</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tc>
                  <a:txBody>
                    <a:bodyPr/>
                    <a:lstStyle/>
                    <a:p>
                      <a:pPr algn="ctr">
                        <a:lnSpc>
                          <a:spcPct val="100000"/>
                        </a:lnSpc>
                      </a:pPr>
                      <a:r>
                        <a:rPr lang="en-US" dirty="0"/>
                        <a:t>Parameters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2060"/>
                    </a:solidFill>
                  </a:tcPr>
                </a:tc>
                <a:extLst>
                  <a:ext uri="{0D108BD9-81ED-4DB2-BD59-A6C34878D82A}">
                    <a16:rowId xmlns:a16="http://schemas.microsoft.com/office/drawing/2014/main" val="996793420"/>
                  </a:ext>
                </a:extLst>
              </a:tr>
              <a:tr h="1662267">
                <a:tc>
                  <a:txBody>
                    <a:bodyPr/>
                    <a:lstStyle/>
                    <a:p>
                      <a:pPr algn="ctr">
                        <a:lnSpc>
                          <a:spcPct val="100000"/>
                        </a:lnSpc>
                      </a:pPr>
                      <a:r>
                        <a:rPr lang="en-US" dirty="0"/>
                        <a:t>Orders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lnSpc>
                          <a:spcPct val="100000"/>
                        </a:lnSpc>
                      </a:pPr>
                      <a:r>
                        <a:rPr lang="en-US" dirty="0"/>
                        <a:t>11</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lnSpc>
                          <a:spcPct val="100000"/>
                        </a:lnSpc>
                      </a:pPr>
                      <a:r>
                        <a:rPr lang="en-US" dirty="0"/>
                        <a:t>1,12,650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Order id + Product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Customer id, store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Customer-id, Order-id, Product-id, channel, store-id, bill date, quantity, cost/unit, MRP, discount, total amount</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7841547"/>
                  </a:ext>
                </a:extLst>
              </a:tr>
              <a:tr h="1013175">
                <a:tc>
                  <a:txBody>
                    <a:bodyPr/>
                    <a:lstStyle/>
                    <a:p>
                      <a:pPr algn="ctr"/>
                      <a:r>
                        <a:rPr lang="en-US" dirty="0"/>
                        <a:t>Order payments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3</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IN" sz="1400" b="0" i="0" u="none" strike="noStrike" cap="none" dirty="0">
                          <a:solidFill>
                            <a:schemeClr val="dk1"/>
                          </a:solidFill>
                          <a:effectLst/>
                          <a:latin typeface="+mn-lt"/>
                          <a:ea typeface="+mn-ea"/>
                          <a:cs typeface="+mn-cs"/>
                          <a:sym typeface="Arial"/>
                        </a:rPr>
                        <a:t>103886</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615</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N/A</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Order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1400" dirty="0"/>
                        <a:t>Order-id, payment type, payment value</a:t>
                      </a:r>
                      <a:endParaRPr lang="en-IN" sz="14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8421996"/>
                  </a:ext>
                </a:extLst>
              </a:tr>
              <a:tr h="846846">
                <a:tc>
                  <a:txBody>
                    <a:bodyPr/>
                    <a:lstStyle/>
                    <a:p>
                      <a:pPr algn="ctr"/>
                      <a:r>
                        <a:rPr lang="en-US" dirty="0"/>
                        <a:t>Order review ratings</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2</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1,00,000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350</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N/A</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Order id</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dirty="0"/>
                        <a:t>Order-id, customer satisfaction score</a:t>
                      </a:r>
                      <a:endParaRPr lang="en-IN"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7338214"/>
                  </a:ext>
                </a:extLst>
              </a:tr>
            </a:tbl>
          </a:graphicData>
        </a:graphic>
      </p:graphicFrame>
      <p:graphicFrame>
        <p:nvGraphicFramePr>
          <p:cNvPr id="6" name="Table 5">
            <a:extLst>
              <a:ext uri="{FF2B5EF4-FFF2-40B4-BE49-F238E27FC236}">
                <a16:creationId xmlns:a16="http://schemas.microsoft.com/office/drawing/2014/main" id="{9CB48C7F-5196-49F8-AEC1-9B00B71716EE}"/>
              </a:ext>
            </a:extLst>
          </p:cNvPr>
          <p:cNvGraphicFramePr>
            <a:graphicFrameLocks noGrp="1"/>
          </p:cNvGraphicFramePr>
          <p:nvPr/>
        </p:nvGraphicFramePr>
        <p:xfrm>
          <a:off x="-386576" y="698810"/>
          <a:ext cx="208280" cy="304800"/>
        </p:xfrm>
        <a:graphic>
          <a:graphicData uri="http://schemas.openxmlformats.org/drawingml/2006/table">
            <a:tbl>
              <a:tblPr/>
              <a:tblGrid>
                <a:gridCol w="208280">
                  <a:extLst>
                    <a:ext uri="{9D8B030D-6E8A-4147-A177-3AD203B41FA5}">
                      <a16:colId xmlns:a16="http://schemas.microsoft.com/office/drawing/2014/main" val="3277489802"/>
                    </a:ext>
                  </a:extLst>
                </a:gridCol>
              </a:tblGrid>
              <a:tr h="0">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419941262"/>
                  </a:ext>
                </a:extLst>
              </a:tr>
            </a:tbl>
          </a:graphicData>
        </a:graphic>
      </p:graphicFrame>
    </p:spTree>
    <p:extLst>
      <p:ext uri="{BB962C8B-B14F-4D97-AF65-F5344CB8AC3E}">
        <p14:creationId xmlns:p14="http://schemas.microsoft.com/office/powerpoint/2010/main" val="3786725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a:t>
            </a:r>
            <a:r>
              <a:rPr lang="en-IN" sz="2400" dirty="0">
                <a:latin typeface="Arial" panose="020B0604020202020204" pitchFamily="34" charset="0"/>
                <a:cs typeface="Arial" panose="020B0604020202020204" pitchFamily="34" charset="0"/>
              </a:rPr>
              <a:t>ATEGORY BEHAVIOR</a:t>
            </a:r>
          </a:p>
        </p:txBody>
      </p:sp>
      <p:sp>
        <p:nvSpPr>
          <p:cNvPr id="3" name="TextBox 2">
            <a:extLst>
              <a:ext uri="{FF2B5EF4-FFF2-40B4-BE49-F238E27FC236}">
                <a16:creationId xmlns:a16="http://schemas.microsoft.com/office/drawing/2014/main" id="{A520E7C3-319E-401A-B585-8E6B9F9722D8}"/>
              </a:ext>
            </a:extLst>
          </p:cNvPr>
          <p:cNvSpPr txBox="1"/>
          <p:nvPr/>
        </p:nvSpPr>
        <p:spPr>
          <a:xfrm>
            <a:off x="572429" y="906966"/>
            <a:ext cx="7937091" cy="3539430"/>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INSIGHTS</a:t>
            </a:r>
            <a:endParaRPr lang="en-US" b="1" dirty="0"/>
          </a:p>
          <a:p>
            <a:pPr marL="342900" lvl="3" indent="-342900">
              <a:buFont typeface="Wingdings" panose="05000000000000000000" pitchFamily="2" charset="2"/>
              <a:buChar char="v"/>
            </a:pPr>
            <a:r>
              <a:rPr lang="en-US" b="1" dirty="0"/>
              <a:t>Toys &amp; Gifts</a:t>
            </a:r>
            <a:r>
              <a:rPr lang="en-US" dirty="0"/>
              <a:t> category generates the highest revenue and profit percentage among all categories. It also leads in category penetration, accounting for </a:t>
            </a:r>
            <a:r>
              <a:rPr lang="en-US" b="1" dirty="0"/>
              <a:t>15.24%</a:t>
            </a:r>
            <a:r>
              <a:rPr lang="en-US" dirty="0"/>
              <a:t> of the total customers, indicating strong customer interest and engagement in this category.</a:t>
            </a:r>
          </a:p>
          <a:p>
            <a:pPr marL="342900" lvl="3" indent="-342900">
              <a:buFont typeface="Wingdings" panose="05000000000000000000" pitchFamily="2" charset="2"/>
              <a:buChar char="v"/>
            </a:pPr>
            <a:r>
              <a:rPr lang="en-US" b="1" dirty="0"/>
              <a:t>Fashion</a:t>
            </a:r>
            <a:r>
              <a:rPr lang="en-US" dirty="0"/>
              <a:t> and </a:t>
            </a:r>
            <a:r>
              <a:rPr lang="en-US" b="1" dirty="0"/>
              <a:t>Pet Shop</a:t>
            </a:r>
            <a:r>
              <a:rPr lang="en-US" dirty="0"/>
              <a:t> category are one of the least performing categories in terms of sales and profit, reflecting either a lack of demand or issues with product assortment, pricing, or promotions.</a:t>
            </a:r>
          </a:p>
          <a:p>
            <a:pPr marL="342900" lvl="3" indent="-342900">
              <a:buFont typeface="Wingdings" panose="05000000000000000000" pitchFamily="2" charset="2"/>
              <a:buChar char="v"/>
            </a:pPr>
            <a:r>
              <a:rPr lang="en-US" b="1" dirty="0"/>
              <a:t>Pareto Analysis </a:t>
            </a:r>
            <a:r>
              <a:rPr lang="en-US" dirty="0"/>
              <a:t>highlights a dependency on a select few categories(around 50%) for the majority of revenue.</a:t>
            </a:r>
          </a:p>
          <a:p>
            <a:pPr lvl="3"/>
            <a:endParaRPr lang="en-US" dirty="0"/>
          </a:p>
          <a:p>
            <a:pPr marL="342900" lvl="3" indent="-34290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RECOMMENDATIONS</a:t>
            </a:r>
            <a:endParaRPr lang="en-US" b="1" dirty="0"/>
          </a:p>
          <a:p>
            <a:pPr marL="342900" lvl="3" indent="-342900">
              <a:buFont typeface="Wingdings" panose="05000000000000000000" pitchFamily="2" charset="2"/>
              <a:buChar char="v"/>
            </a:pPr>
            <a:r>
              <a:rPr lang="en-US" dirty="0"/>
              <a:t>Identify underrepresented but promising categories and develop strategies to increase their visibility and customer interest, such as bundling with high-performing categories or improving product assortment.</a:t>
            </a:r>
          </a:p>
          <a:p>
            <a:pPr marL="342900" lvl="3" indent="-342900">
              <a:buFont typeface="Wingdings" panose="05000000000000000000" pitchFamily="2" charset="2"/>
              <a:buChar char="v"/>
            </a:pPr>
            <a:r>
              <a:rPr lang="en-US" dirty="0"/>
              <a:t>For categories contributing significantly to sales, focus on maintaining their momentum by ensuring competitive pricing, excellent stock availability, and promotional support.</a:t>
            </a:r>
          </a:p>
        </p:txBody>
      </p:sp>
    </p:spTree>
    <p:extLst>
      <p:ext uri="{BB962C8B-B14F-4D97-AF65-F5344CB8AC3E}">
        <p14:creationId xmlns:p14="http://schemas.microsoft.com/office/powerpoint/2010/main" val="3526265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CROSS-SELLING PRODUCTS</a:t>
            </a:r>
          </a:p>
        </p:txBody>
      </p:sp>
    </p:spTree>
    <p:extLst>
      <p:ext uri="{BB962C8B-B14F-4D97-AF65-F5344CB8AC3E}">
        <p14:creationId xmlns:p14="http://schemas.microsoft.com/office/powerpoint/2010/main" val="829919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CROSS-SELLING PRODUCTS</a:t>
            </a:r>
            <a:endParaRPr lang="en-IN" sz="24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0F9E6877-1F6A-4872-8927-63F7413B84FA}"/>
              </a:ext>
            </a:extLst>
          </p:cNvPr>
          <p:cNvGraphicFramePr>
            <a:graphicFrameLocks/>
          </p:cNvGraphicFramePr>
          <p:nvPr>
            <p:extLst>
              <p:ext uri="{D42A27DB-BD31-4B8C-83A1-F6EECF244321}">
                <p14:modId xmlns:p14="http://schemas.microsoft.com/office/powerpoint/2010/main" val="3775751272"/>
              </p:ext>
            </p:extLst>
          </p:nvPr>
        </p:nvGraphicFramePr>
        <p:xfrm>
          <a:off x="397727" y="914401"/>
          <a:ext cx="8348546" cy="3605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02100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CROSS-SELLING PRODUCTS</a:t>
            </a:r>
            <a:endParaRPr lang="en-IN" sz="2400"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0C4DD779-E300-42F4-8BB4-1991A0D6983A}"/>
              </a:ext>
            </a:extLst>
          </p:cNvPr>
          <p:cNvGraphicFramePr>
            <a:graphicFrameLocks noGrp="1"/>
          </p:cNvGraphicFramePr>
          <p:nvPr>
            <p:extLst>
              <p:ext uri="{D42A27DB-BD31-4B8C-83A1-F6EECF244321}">
                <p14:modId xmlns:p14="http://schemas.microsoft.com/office/powerpoint/2010/main" val="789728477"/>
              </p:ext>
            </p:extLst>
          </p:nvPr>
        </p:nvGraphicFramePr>
        <p:xfrm>
          <a:off x="899531" y="1137424"/>
          <a:ext cx="7136781" cy="3181817"/>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2044697">
                  <a:extLst>
                    <a:ext uri="{9D8B030D-6E8A-4147-A177-3AD203B41FA5}">
                      <a16:colId xmlns:a16="http://schemas.microsoft.com/office/drawing/2014/main" val="2768790848"/>
                    </a:ext>
                  </a:extLst>
                </a:gridCol>
                <a:gridCol w="2201982">
                  <a:extLst>
                    <a:ext uri="{9D8B030D-6E8A-4147-A177-3AD203B41FA5}">
                      <a16:colId xmlns:a16="http://schemas.microsoft.com/office/drawing/2014/main" val="4048172904"/>
                    </a:ext>
                  </a:extLst>
                </a:gridCol>
                <a:gridCol w="1946395">
                  <a:extLst>
                    <a:ext uri="{9D8B030D-6E8A-4147-A177-3AD203B41FA5}">
                      <a16:colId xmlns:a16="http://schemas.microsoft.com/office/drawing/2014/main" val="3631294037"/>
                    </a:ext>
                  </a:extLst>
                </a:gridCol>
                <a:gridCol w="943707">
                  <a:extLst>
                    <a:ext uri="{9D8B030D-6E8A-4147-A177-3AD203B41FA5}">
                      <a16:colId xmlns:a16="http://schemas.microsoft.com/office/drawing/2014/main" val="1029267619"/>
                    </a:ext>
                  </a:extLst>
                </a:gridCol>
              </a:tblGrid>
              <a:tr h="445001">
                <a:tc>
                  <a:txBody>
                    <a:bodyPr/>
                    <a:lstStyle/>
                    <a:p>
                      <a:pPr algn="ctr" fontAlgn="b"/>
                      <a:r>
                        <a:rPr lang="en-IN" sz="1100" b="1" u="none" strike="noStrike" dirty="0">
                          <a:effectLst/>
                        </a:rPr>
                        <a:t>Category1</a:t>
                      </a:r>
                      <a:endParaRPr lang="en-IN" sz="110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100" b="1" u="none" strike="noStrike" dirty="0">
                          <a:effectLst/>
                        </a:rPr>
                        <a:t>Category2</a:t>
                      </a:r>
                      <a:endParaRPr lang="en-IN" sz="110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100" b="1" u="none" strike="noStrike" dirty="0">
                          <a:effectLst/>
                        </a:rPr>
                        <a:t>Category3</a:t>
                      </a:r>
                      <a:endParaRPr lang="en-IN" sz="110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100" b="1" u="none" strike="noStrike" dirty="0">
                          <a:effectLst/>
                        </a:rPr>
                        <a:t>Frequency</a:t>
                      </a:r>
                      <a:endParaRPr lang="en-IN" sz="1100" b="1" i="0" u="none" strike="noStrike" dirty="0">
                        <a:solidFill>
                          <a:srgbClr val="000000"/>
                        </a:solidFill>
                        <a:effectLst/>
                        <a:latin typeface="Calibri" panose="020F0502020204030204" pitchFamily="34" charset="0"/>
                      </a:endParaRPr>
                    </a:p>
                  </a:txBody>
                  <a:tcPr marL="0" marR="0" marT="0" marB="0" anchor="ctr">
                    <a:solidFill>
                      <a:srgbClr val="C2DCE0"/>
                    </a:solidFill>
                  </a:tcPr>
                </a:tc>
                <a:extLst>
                  <a:ext uri="{0D108BD9-81ED-4DB2-BD59-A6C34878D82A}">
                    <a16:rowId xmlns:a16="http://schemas.microsoft.com/office/drawing/2014/main" val="3072463201"/>
                  </a:ext>
                </a:extLst>
              </a:tr>
              <a:tr h="297101">
                <a:tc>
                  <a:txBody>
                    <a:bodyPr/>
                    <a:lstStyle/>
                    <a:p>
                      <a:pPr algn="ctr" fontAlgn="b"/>
                      <a:r>
                        <a:rPr lang="en-IN" sz="1100" u="none" strike="noStrike" dirty="0">
                          <a:effectLst/>
                        </a:rPr>
                        <a:t>Construction_Tools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Stationery</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Toys &amp; Gifts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3854662332"/>
                  </a:ext>
                </a:extLst>
              </a:tr>
              <a:tr h="295245">
                <a:tc>
                  <a:txBody>
                    <a:bodyPr/>
                    <a:lstStyle/>
                    <a:p>
                      <a:pPr algn="ctr" fontAlgn="b"/>
                      <a:r>
                        <a:rPr lang="en-IN" sz="1100" u="none" strike="noStrike" dirty="0">
                          <a:effectLst/>
                        </a:rPr>
                        <a:t>#N/A</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Baby</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Luggage_Accessories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55144551"/>
                  </a:ext>
                </a:extLst>
              </a:tr>
              <a:tr h="352959">
                <a:tc>
                  <a:txBody>
                    <a:bodyPr/>
                    <a:lstStyle/>
                    <a:p>
                      <a:pPr algn="ctr" fontAlgn="b"/>
                      <a:r>
                        <a:rPr lang="en-IN" sz="1100" u="none" strike="noStrike" dirty="0">
                          <a:effectLst/>
                        </a:rPr>
                        <a:t>Computers &amp; 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Construction_Tools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Home_Appliances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1821372271"/>
                  </a:ext>
                </a:extLst>
              </a:tr>
              <a:tr h="335143">
                <a:tc>
                  <a:txBody>
                    <a:bodyPr/>
                    <a:lstStyle/>
                    <a:p>
                      <a:pPr algn="ctr" fontAlgn="b"/>
                      <a:r>
                        <a:rPr lang="en-IN" sz="1100" u="none" strike="noStrike" dirty="0">
                          <a:effectLst/>
                        </a:rPr>
                        <a:t>Computers &amp; 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Food &amp; Beverages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Luggage_Accessories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584298771"/>
                  </a:ext>
                </a:extLst>
              </a:tr>
              <a:tr h="242728">
                <a:tc>
                  <a:txBody>
                    <a:bodyPr/>
                    <a:lstStyle/>
                    <a:p>
                      <a:pPr algn="ctr" fontAlgn="b"/>
                      <a:r>
                        <a:rPr lang="en-IN" sz="1100" u="none" strike="noStrike" dirty="0">
                          <a:effectLst/>
                        </a:rPr>
                        <a:t>Auto</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a:effectLst/>
                        </a:rPr>
                        <a:t>Electronics</a:t>
                      </a:r>
                      <a:endParaRPr lang="en-IN" sz="1100" b="0" i="0" u="none" strike="noStrike">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a:effectLst/>
                        </a:rPr>
                        <a:t>Fashion</a:t>
                      </a:r>
                      <a:endParaRPr lang="en-IN" sz="1100" b="0" i="0" u="none" strike="noStrike">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1674603136"/>
                  </a:ext>
                </a:extLst>
              </a:tr>
              <a:tr h="242728">
                <a:tc>
                  <a:txBody>
                    <a:bodyPr/>
                    <a:lstStyle/>
                    <a:p>
                      <a:pPr algn="ctr" fontAlgn="b"/>
                      <a:r>
                        <a:rPr lang="en-IN" sz="1100" u="none" strike="noStrike" dirty="0">
                          <a:effectLst/>
                        </a:rPr>
                        <a:t>Furniture</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Luggage_Accessories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Pet_Shop</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3024162937"/>
                  </a:ext>
                </a:extLst>
              </a:tr>
              <a:tr h="242728">
                <a:tc>
                  <a:txBody>
                    <a:bodyPr/>
                    <a:lstStyle/>
                    <a:p>
                      <a:pPr algn="ctr" fontAlgn="b"/>
                      <a:r>
                        <a:rPr lang="en-IN" sz="1100" u="none" strike="noStrike" dirty="0">
                          <a:effectLst/>
                        </a:rPr>
                        <a:t>Baby</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Luggage_Accessories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Toys &amp; Gifts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2801933118"/>
                  </a:ext>
                </a:extLst>
              </a:tr>
              <a:tr h="242728">
                <a:tc>
                  <a:txBody>
                    <a:bodyPr/>
                    <a:lstStyle/>
                    <a:p>
                      <a:pPr algn="ctr" fontAlgn="b"/>
                      <a:r>
                        <a:rPr lang="en-IN" sz="1100" u="none" strike="noStrike" dirty="0">
                          <a:effectLst/>
                        </a:rPr>
                        <a:t>Baby</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Furniture</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Home_Appliances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1005707649"/>
                  </a:ext>
                </a:extLst>
              </a:tr>
              <a:tr h="242728">
                <a:tc>
                  <a:txBody>
                    <a:bodyPr/>
                    <a:lstStyle/>
                    <a:p>
                      <a:pPr algn="ctr" fontAlgn="b"/>
                      <a:r>
                        <a:rPr lang="en-IN" sz="1100" u="none" strike="noStrike" dirty="0">
                          <a:effectLst/>
                        </a:rPr>
                        <a:t>Furniture</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Home_Appliances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Toys &amp; Gifts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1267716593"/>
                  </a:ext>
                </a:extLst>
              </a:tr>
              <a:tr h="242728">
                <a:tc>
                  <a:txBody>
                    <a:bodyPr/>
                    <a:lstStyle/>
                    <a:p>
                      <a:pPr algn="ctr" fontAlgn="b"/>
                      <a:r>
                        <a:rPr lang="en-IN" sz="1100" u="none" strike="noStrike" dirty="0">
                          <a:effectLst/>
                        </a:rPr>
                        <a:t>Auto</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Baby</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Construction_Tools</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0" marR="0" marT="0" marB="0" anchor="ctr">
                    <a:solidFill>
                      <a:srgbClr val="E5F3D5"/>
                    </a:solidFill>
                  </a:tcPr>
                </a:tc>
                <a:extLst>
                  <a:ext uri="{0D108BD9-81ED-4DB2-BD59-A6C34878D82A}">
                    <a16:rowId xmlns:a16="http://schemas.microsoft.com/office/drawing/2014/main" val="1110372490"/>
                  </a:ext>
                </a:extLst>
              </a:tr>
            </a:tbl>
          </a:graphicData>
        </a:graphic>
      </p:graphicFrame>
      <p:sp>
        <p:nvSpPr>
          <p:cNvPr id="5" name="TextBox 4">
            <a:extLst>
              <a:ext uri="{FF2B5EF4-FFF2-40B4-BE49-F238E27FC236}">
                <a16:creationId xmlns:a16="http://schemas.microsoft.com/office/drawing/2014/main" id="{8A998FD3-21FD-40BC-99F3-AF2D348F53C9}"/>
              </a:ext>
            </a:extLst>
          </p:cNvPr>
          <p:cNvSpPr txBox="1"/>
          <p:nvPr/>
        </p:nvSpPr>
        <p:spPr>
          <a:xfrm>
            <a:off x="1821366" y="703028"/>
            <a:ext cx="5374887" cy="307777"/>
          </a:xfrm>
          <a:prstGeom prst="rect">
            <a:avLst/>
          </a:prstGeom>
          <a:noFill/>
        </p:spPr>
        <p:txBody>
          <a:bodyPr wrap="square" rtlCol="0">
            <a:spAutoFit/>
          </a:bodyPr>
          <a:lstStyle/>
          <a:p>
            <a:pPr algn="ctr"/>
            <a:r>
              <a:rPr lang="en-US" b="1" dirty="0"/>
              <a:t>Top 10 combinations of 3 Categories sold together:</a:t>
            </a:r>
            <a:endParaRPr lang="en-IN" b="1" dirty="0"/>
          </a:p>
        </p:txBody>
      </p:sp>
    </p:spTree>
    <p:extLst>
      <p:ext uri="{BB962C8B-B14F-4D97-AF65-F5344CB8AC3E}">
        <p14:creationId xmlns:p14="http://schemas.microsoft.com/office/powerpoint/2010/main" val="317694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CROSS-SELLING PRODUCTS</a:t>
            </a:r>
            <a:endParaRPr lang="en-IN"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1497E5D-2863-47D2-A5D1-E4A5D435C324}"/>
              </a:ext>
            </a:extLst>
          </p:cNvPr>
          <p:cNvSpPr txBox="1"/>
          <p:nvPr/>
        </p:nvSpPr>
        <p:spPr>
          <a:xfrm>
            <a:off x="572429" y="981307"/>
            <a:ext cx="7937091" cy="3200876"/>
          </a:xfrm>
          <a:prstGeom prst="rect">
            <a:avLst/>
          </a:prstGeom>
          <a:noFill/>
          <a:ln>
            <a:solidFill>
              <a:schemeClr val="tx1"/>
            </a:solidFill>
          </a:ln>
        </p:spPr>
        <p:txBody>
          <a:bodyPr wrap="square" rtlCol="0">
            <a:spAutoFit/>
          </a:bodyPr>
          <a:lstStyle/>
          <a:p>
            <a:pPr algn="ctr"/>
            <a:r>
              <a:rPr lang="en-US" sz="2000" b="1" dirty="0">
                <a:solidFill>
                  <a:srgbClr val="C00000"/>
                </a:solidFill>
                <a:effectLst>
                  <a:outerShdw blurRad="50800" dist="38100" dir="2700000" algn="tl" rotWithShape="0">
                    <a:prstClr val="black">
                      <a:alpha val="40000"/>
                    </a:prstClr>
                  </a:outerShdw>
                </a:effectLst>
              </a:rPr>
              <a:t>Recommendations</a:t>
            </a:r>
          </a:p>
          <a:p>
            <a:pPr algn="ctr"/>
            <a:endParaRPr lang="en-US" b="1" dirty="0">
              <a:solidFill>
                <a:srgbClr val="C00000"/>
              </a:solidFill>
            </a:endParaRPr>
          </a:p>
          <a:p>
            <a:pPr marL="285750" indent="-285750">
              <a:buFont typeface="Wingdings" panose="05000000000000000000" pitchFamily="2" charset="2"/>
              <a:buChar char="v"/>
            </a:pPr>
            <a:r>
              <a:rPr lang="en-US" b="1" dirty="0"/>
              <a:t>Focused Promotions</a:t>
            </a:r>
            <a:r>
              <a:rPr lang="en-US" dirty="0"/>
              <a:t>: Design targeted campaigns that combine, for example, Baby Products with Home appliances products to attract and engage specific customer segments. This could include a loyalty program that rewards customers for purchasing across multiple product categories.</a:t>
            </a:r>
          </a:p>
          <a:p>
            <a:endParaRPr lang="en-US" dirty="0"/>
          </a:p>
          <a:p>
            <a:pPr marL="285750" indent="-285750">
              <a:buFont typeface="Wingdings" panose="05000000000000000000" pitchFamily="2" charset="2"/>
              <a:buChar char="v"/>
            </a:pPr>
            <a:r>
              <a:rPr lang="en-US" b="1" dirty="0"/>
              <a:t>Customized Recommendations</a:t>
            </a:r>
            <a:r>
              <a:rPr lang="en-US" dirty="0"/>
              <a:t>: Use customer data to provide personalized product suggestions aligned with their past purchases.</a:t>
            </a:r>
          </a:p>
          <a:p>
            <a:endParaRPr lang="en-US" dirty="0"/>
          </a:p>
          <a:p>
            <a:pPr marL="285750" indent="-285750">
              <a:buFont typeface="Wingdings" panose="05000000000000000000" pitchFamily="2" charset="2"/>
              <a:buChar char="v"/>
            </a:pPr>
            <a:r>
              <a:rPr lang="en-US" b="1" dirty="0"/>
              <a:t>Behavior-Based Segmentation</a:t>
            </a:r>
            <a:r>
              <a:rPr lang="en-US" dirty="0"/>
              <a:t>: Segment customers based on their shopping behaviors and develop tailored marketing strategies for each group.</a:t>
            </a:r>
            <a:endParaRPr lang="en-US" b="1" dirty="0"/>
          </a:p>
          <a:p>
            <a:pPr marL="342900" lvl="3" indent="-342900">
              <a:buFont typeface="+mj-lt"/>
              <a:buAutoNum type="arabicPeriod"/>
            </a:pPr>
            <a:endParaRPr lang="en-US" dirty="0"/>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142162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COHORT ANALYSIS</a:t>
            </a:r>
          </a:p>
        </p:txBody>
      </p:sp>
    </p:spTree>
    <p:extLst>
      <p:ext uri="{BB962C8B-B14F-4D97-AF65-F5344CB8AC3E}">
        <p14:creationId xmlns:p14="http://schemas.microsoft.com/office/powerpoint/2010/main" val="139520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FOR FIXED MONTH</a:t>
            </a:r>
            <a:endParaRPr lang="en-IN" sz="240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055C988E-8284-4EB7-92E3-73BCE5D644E8}"/>
              </a:ext>
            </a:extLst>
          </p:cNvPr>
          <p:cNvGraphicFramePr>
            <a:graphicFrameLocks noGrp="1"/>
          </p:cNvGraphicFramePr>
          <p:nvPr>
            <p:extLst>
              <p:ext uri="{D42A27DB-BD31-4B8C-83A1-F6EECF244321}">
                <p14:modId xmlns:p14="http://schemas.microsoft.com/office/powerpoint/2010/main" val="3435215792"/>
              </p:ext>
            </p:extLst>
          </p:nvPr>
        </p:nvGraphicFramePr>
        <p:xfrm>
          <a:off x="152399" y="743414"/>
          <a:ext cx="8839202" cy="3806284"/>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500313">
                  <a:extLst>
                    <a:ext uri="{9D8B030D-6E8A-4147-A177-3AD203B41FA5}">
                      <a16:colId xmlns:a16="http://schemas.microsoft.com/office/drawing/2014/main" val="3192276237"/>
                    </a:ext>
                  </a:extLst>
                </a:gridCol>
                <a:gridCol w="543818">
                  <a:extLst>
                    <a:ext uri="{9D8B030D-6E8A-4147-A177-3AD203B41FA5}">
                      <a16:colId xmlns:a16="http://schemas.microsoft.com/office/drawing/2014/main" val="1135905475"/>
                    </a:ext>
                  </a:extLst>
                </a:gridCol>
                <a:gridCol w="826604">
                  <a:extLst>
                    <a:ext uri="{9D8B030D-6E8A-4147-A177-3AD203B41FA5}">
                      <a16:colId xmlns:a16="http://schemas.microsoft.com/office/drawing/2014/main" val="3589985300"/>
                    </a:ext>
                  </a:extLst>
                </a:gridCol>
                <a:gridCol w="804851">
                  <a:extLst>
                    <a:ext uri="{9D8B030D-6E8A-4147-A177-3AD203B41FA5}">
                      <a16:colId xmlns:a16="http://schemas.microsoft.com/office/drawing/2014/main" val="1736240019"/>
                    </a:ext>
                  </a:extLst>
                </a:gridCol>
                <a:gridCol w="841451">
                  <a:extLst>
                    <a:ext uri="{9D8B030D-6E8A-4147-A177-3AD203B41FA5}">
                      <a16:colId xmlns:a16="http://schemas.microsoft.com/office/drawing/2014/main" val="1532827206"/>
                    </a:ext>
                  </a:extLst>
                </a:gridCol>
                <a:gridCol w="1213411">
                  <a:extLst>
                    <a:ext uri="{9D8B030D-6E8A-4147-A177-3AD203B41FA5}">
                      <a16:colId xmlns:a16="http://schemas.microsoft.com/office/drawing/2014/main" val="461168709"/>
                    </a:ext>
                  </a:extLst>
                </a:gridCol>
                <a:gridCol w="988343">
                  <a:extLst>
                    <a:ext uri="{9D8B030D-6E8A-4147-A177-3AD203B41FA5}">
                      <a16:colId xmlns:a16="http://schemas.microsoft.com/office/drawing/2014/main" val="3149436679"/>
                    </a:ext>
                  </a:extLst>
                </a:gridCol>
                <a:gridCol w="1029100">
                  <a:extLst>
                    <a:ext uri="{9D8B030D-6E8A-4147-A177-3AD203B41FA5}">
                      <a16:colId xmlns:a16="http://schemas.microsoft.com/office/drawing/2014/main" val="3633211076"/>
                    </a:ext>
                  </a:extLst>
                </a:gridCol>
                <a:gridCol w="1092780">
                  <a:extLst>
                    <a:ext uri="{9D8B030D-6E8A-4147-A177-3AD203B41FA5}">
                      <a16:colId xmlns:a16="http://schemas.microsoft.com/office/drawing/2014/main" val="2781065199"/>
                    </a:ext>
                  </a:extLst>
                </a:gridCol>
                <a:gridCol w="998531">
                  <a:extLst>
                    <a:ext uri="{9D8B030D-6E8A-4147-A177-3AD203B41FA5}">
                      <a16:colId xmlns:a16="http://schemas.microsoft.com/office/drawing/2014/main" val="3230950149"/>
                    </a:ext>
                  </a:extLst>
                </a:gridCol>
              </a:tblGrid>
              <a:tr h="660638">
                <a:tc>
                  <a:txBody>
                    <a:bodyPr/>
                    <a:lstStyle/>
                    <a:p>
                      <a:pPr algn="ctr" fontAlgn="ctr"/>
                      <a:r>
                        <a:rPr lang="en-US" sz="1050" b="1" i="0" u="none" strike="noStrike" dirty="0">
                          <a:effectLst/>
                        </a:rPr>
                        <a:t>Years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Months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New Cust Acquired</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Cust retained</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Retention Rate</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Avg Months Repeated</a:t>
                      </a:r>
                    </a:p>
                    <a:p>
                      <a:pPr algn="ctr" fontAlgn="ctr"/>
                      <a:r>
                        <a:rPr lang="en-US" sz="1050" b="1" i="0" u="none" strike="noStrike" dirty="0">
                          <a:effectLst/>
                        </a:rPr>
                        <a:t>Customers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revenue by new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quantity by new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revenue by retention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quantity by retention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extLst>
                  <a:ext uri="{0D108BD9-81ED-4DB2-BD59-A6C34878D82A}">
                    <a16:rowId xmlns:a16="http://schemas.microsoft.com/office/drawing/2014/main" val="1239844729"/>
                  </a:ext>
                </a:extLst>
              </a:tr>
              <a:tr h="224689">
                <a:tc>
                  <a:txBody>
                    <a:bodyPr/>
                    <a:lstStyle/>
                    <a:p>
                      <a:pPr algn="ctr" fontAlgn="b"/>
                      <a:r>
                        <a:rPr lang="en-US" sz="1050" u="none" strike="noStrike" dirty="0">
                          <a:effectLst/>
                        </a:rPr>
                        <a:t>2021</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8</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8</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1102.38</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64004585"/>
                  </a:ext>
                </a:extLst>
              </a:tr>
              <a:tr h="224689">
                <a:tc>
                  <a:txBody>
                    <a:bodyPr/>
                    <a:lstStyle/>
                    <a:p>
                      <a:pPr algn="ctr" fontAlgn="b"/>
                      <a:r>
                        <a:rPr lang="en-US" sz="1050" u="none" strike="noStrike" dirty="0">
                          <a:effectLst/>
                        </a:rPr>
                        <a:t>2021</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9</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1864</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885455711"/>
                  </a:ext>
                </a:extLst>
              </a:tr>
              <a:tr h="224689">
                <a:tc>
                  <a:txBody>
                    <a:bodyPr/>
                    <a:lstStyle/>
                    <a:p>
                      <a:pPr algn="ctr" fontAlgn="b"/>
                      <a:r>
                        <a:rPr lang="en-US" sz="1050" u="none" strike="noStrike">
                          <a:effectLst/>
                        </a:rPr>
                        <a:t>2021</a:t>
                      </a:r>
                      <a:endParaRPr lang="en-US" sz="1050" b="0" i="0" u="none" strike="noStrike">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10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a:effectLst/>
                        </a:rPr>
                        <a:t>222</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39420.94</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252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317567758"/>
                  </a:ext>
                </a:extLst>
              </a:tr>
              <a:tr h="224689">
                <a:tc>
                  <a:txBody>
                    <a:bodyPr/>
                    <a:lstStyle/>
                    <a:p>
                      <a:pPr algn="ctr" fontAlgn="b"/>
                      <a:r>
                        <a:rPr lang="en-US" sz="1050" u="none" strike="noStrike" dirty="0">
                          <a:effectLst/>
                        </a:rPr>
                        <a:t>2021</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42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8152.17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3271581707"/>
                  </a:ext>
                </a:extLst>
              </a:tr>
              <a:tr h="224689">
                <a:tc>
                  <a:txBody>
                    <a:bodyPr/>
                    <a:lstStyle/>
                    <a:p>
                      <a:pPr algn="ctr" fontAlgn="b"/>
                      <a:r>
                        <a:rPr lang="en-US" sz="1050" u="none" strike="noStrike">
                          <a:effectLst/>
                        </a:rPr>
                        <a:t>2021</a:t>
                      </a:r>
                      <a:endParaRPr lang="en-US" sz="1050" b="0" i="0" u="none" strike="noStrike">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12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5784.16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1640176055"/>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1665</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0.12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261773.46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1981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182.53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447650229"/>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1707</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0.059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280003.17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1927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18.56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4046167690"/>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3064</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0.065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506532.66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3525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348.62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1653784303"/>
                  </a:ext>
                </a:extLst>
              </a:tr>
              <a:tr h="224689">
                <a:tc>
                  <a:txBody>
                    <a:bodyPr/>
                    <a:lstStyle/>
                    <a:p>
                      <a:pPr algn="ctr" fontAlgn="b"/>
                      <a:r>
                        <a:rPr lang="en-US" sz="1050" u="none" strike="noStrike">
                          <a:effectLst/>
                        </a:rPr>
                        <a:t>2022</a:t>
                      </a:r>
                      <a:endParaRPr lang="en-US" sz="1050" b="0" i="0" u="none" strike="noStrike">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4</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2662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0.038</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442323.85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3029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110.84</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1</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247731457"/>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3732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0.08</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595396.67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4233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473.63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386972129"/>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6</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3401</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0.059</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5</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573751.71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3842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317.3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047778184"/>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000" u="none" strike="noStrike" dirty="0">
                          <a:effectLst/>
                        </a:rPr>
                        <a:t>4006</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0.05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607440.63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4563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238.13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1214608879"/>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dirty="0">
                          <a:effectLst/>
                        </a:rPr>
                        <a:t>8</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IN" sz="1100" b="0" i="0" u="none" strike="noStrike" dirty="0">
                          <a:solidFill>
                            <a:srgbClr val="000000"/>
                          </a:solidFill>
                          <a:effectLst/>
                          <a:latin typeface="Calibri" panose="020F0502020204030204" pitchFamily="34" charset="0"/>
                        </a:rPr>
                        <a:t>4175</a:t>
                      </a:r>
                    </a:p>
                  </a:txBody>
                  <a:tcPr marL="0" marR="0" marT="0"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0.072</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6</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656110.07</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4806</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258.14</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1919519954"/>
                  </a:ext>
                </a:extLst>
              </a:tr>
              <a:tr h="22468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a:effectLst/>
                        </a:rPr>
                        <a:t>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IN" sz="1100" b="0" i="0" u="none" strike="noStrike" dirty="0">
                          <a:solidFill>
                            <a:srgbClr val="000000"/>
                          </a:solidFill>
                          <a:effectLst/>
                          <a:latin typeface="Calibri" panose="020F0502020204030204" pitchFamily="34" charset="0"/>
                        </a:rPr>
                        <a:t>4103</a:t>
                      </a:r>
                    </a:p>
                  </a:txBody>
                  <a:tcPr marL="0" marR="0" marT="0"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659008.15</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4630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2267359346"/>
                  </a:ext>
                </a:extLst>
              </a:tr>
            </a:tbl>
          </a:graphicData>
        </a:graphic>
      </p:graphicFrame>
    </p:spTree>
    <p:extLst>
      <p:ext uri="{BB962C8B-B14F-4D97-AF65-F5344CB8AC3E}">
        <p14:creationId xmlns:p14="http://schemas.microsoft.com/office/powerpoint/2010/main" val="321487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FOR FIXED MONTH</a:t>
            </a:r>
            <a:endParaRPr lang="en-IN" sz="24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89DB9CB6-3B71-4BB1-AB0C-B096F4821417}"/>
              </a:ext>
            </a:extLst>
          </p:cNvPr>
          <p:cNvGraphicFramePr>
            <a:graphicFrameLocks noGrp="1"/>
          </p:cNvGraphicFramePr>
          <p:nvPr>
            <p:extLst>
              <p:ext uri="{D42A27DB-BD31-4B8C-83A1-F6EECF244321}">
                <p14:modId xmlns:p14="http://schemas.microsoft.com/office/powerpoint/2010/main" val="3011994017"/>
              </p:ext>
            </p:extLst>
          </p:nvPr>
        </p:nvGraphicFramePr>
        <p:xfrm>
          <a:off x="161691" y="721112"/>
          <a:ext cx="8820617" cy="3858453"/>
        </p:xfrm>
        <a:graphic>
          <a:graphicData uri="http://schemas.openxmlformats.org/drawingml/2006/table">
            <a:tbl>
              <a:tblPr firstRow="1">
                <a:effectLst>
                  <a:outerShdw blurRad="50800" dist="38100" dir="2700000" algn="tl" rotWithShape="0">
                    <a:prstClr val="black">
                      <a:alpha val="40000"/>
                    </a:prstClr>
                  </a:outerShdw>
                </a:effectLst>
                <a:tableStyleId>{8EC7A202-D894-4549-BF34-816215706C42}</a:tableStyleId>
              </a:tblPr>
              <a:tblGrid>
                <a:gridCol w="499261">
                  <a:extLst>
                    <a:ext uri="{9D8B030D-6E8A-4147-A177-3AD203B41FA5}">
                      <a16:colId xmlns:a16="http://schemas.microsoft.com/office/drawing/2014/main" val="3729830894"/>
                    </a:ext>
                  </a:extLst>
                </a:gridCol>
                <a:gridCol w="542675">
                  <a:extLst>
                    <a:ext uri="{9D8B030D-6E8A-4147-A177-3AD203B41FA5}">
                      <a16:colId xmlns:a16="http://schemas.microsoft.com/office/drawing/2014/main" val="2656161712"/>
                    </a:ext>
                  </a:extLst>
                </a:gridCol>
                <a:gridCol w="824866">
                  <a:extLst>
                    <a:ext uri="{9D8B030D-6E8A-4147-A177-3AD203B41FA5}">
                      <a16:colId xmlns:a16="http://schemas.microsoft.com/office/drawing/2014/main" val="1774319546"/>
                    </a:ext>
                  </a:extLst>
                </a:gridCol>
                <a:gridCol w="803159">
                  <a:extLst>
                    <a:ext uri="{9D8B030D-6E8A-4147-A177-3AD203B41FA5}">
                      <a16:colId xmlns:a16="http://schemas.microsoft.com/office/drawing/2014/main" val="2444678260"/>
                    </a:ext>
                  </a:extLst>
                </a:gridCol>
                <a:gridCol w="839682">
                  <a:extLst>
                    <a:ext uri="{9D8B030D-6E8A-4147-A177-3AD203B41FA5}">
                      <a16:colId xmlns:a16="http://schemas.microsoft.com/office/drawing/2014/main" val="2002099010"/>
                    </a:ext>
                  </a:extLst>
                </a:gridCol>
                <a:gridCol w="1210860">
                  <a:extLst>
                    <a:ext uri="{9D8B030D-6E8A-4147-A177-3AD203B41FA5}">
                      <a16:colId xmlns:a16="http://schemas.microsoft.com/office/drawing/2014/main" val="76557902"/>
                    </a:ext>
                  </a:extLst>
                </a:gridCol>
                <a:gridCol w="986265">
                  <a:extLst>
                    <a:ext uri="{9D8B030D-6E8A-4147-A177-3AD203B41FA5}">
                      <a16:colId xmlns:a16="http://schemas.microsoft.com/office/drawing/2014/main" val="3254442819"/>
                    </a:ext>
                  </a:extLst>
                </a:gridCol>
                <a:gridCol w="1026936">
                  <a:extLst>
                    <a:ext uri="{9D8B030D-6E8A-4147-A177-3AD203B41FA5}">
                      <a16:colId xmlns:a16="http://schemas.microsoft.com/office/drawing/2014/main" val="403611365"/>
                    </a:ext>
                  </a:extLst>
                </a:gridCol>
                <a:gridCol w="1090482">
                  <a:extLst>
                    <a:ext uri="{9D8B030D-6E8A-4147-A177-3AD203B41FA5}">
                      <a16:colId xmlns:a16="http://schemas.microsoft.com/office/drawing/2014/main" val="3751850822"/>
                    </a:ext>
                  </a:extLst>
                </a:gridCol>
                <a:gridCol w="996431">
                  <a:extLst>
                    <a:ext uri="{9D8B030D-6E8A-4147-A177-3AD203B41FA5}">
                      <a16:colId xmlns:a16="http://schemas.microsoft.com/office/drawing/2014/main" val="2116247187"/>
                    </a:ext>
                  </a:extLst>
                </a:gridCol>
              </a:tblGrid>
              <a:tr h="624468">
                <a:tc>
                  <a:txBody>
                    <a:bodyPr/>
                    <a:lstStyle/>
                    <a:p>
                      <a:pPr algn="ctr" fontAlgn="ctr"/>
                      <a:r>
                        <a:rPr lang="en-US" sz="1050" b="1" i="0" u="none" strike="noStrike" dirty="0">
                          <a:effectLst/>
                        </a:rPr>
                        <a:t>Years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Months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New Cust Acquired</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Cust retained</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Retention Rate</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Avg Months Repeated</a:t>
                      </a:r>
                    </a:p>
                    <a:p>
                      <a:pPr algn="ctr" fontAlgn="ctr"/>
                      <a:r>
                        <a:rPr lang="en-US" sz="1050" b="1" i="0" u="none" strike="noStrike" dirty="0">
                          <a:effectLst/>
                        </a:rPr>
                        <a:t>Customers</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revenue by new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quantity by new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revenue by retention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tc>
                  <a:txBody>
                    <a:bodyPr/>
                    <a:lstStyle/>
                    <a:p>
                      <a:pPr algn="ctr" fontAlgn="ctr"/>
                      <a:r>
                        <a:rPr lang="en-US" sz="1050" b="1" i="0" u="none" strike="noStrike" dirty="0">
                          <a:effectLst/>
                        </a:rPr>
                        <a:t>Total quantity by retention customer</a:t>
                      </a:r>
                      <a:endParaRPr lang="en-US" sz="1050" b="1" i="0" u="none" strike="noStrike" dirty="0">
                        <a:solidFill>
                          <a:srgbClr val="FFFFFF"/>
                        </a:solidFill>
                        <a:effectLst/>
                        <a:latin typeface="Calibri" panose="020F0502020204030204" pitchFamily="34" charset="0"/>
                      </a:endParaRPr>
                    </a:p>
                  </a:txBody>
                  <a:tcPr marL="5632" marR="5632" marT="5632" marB="0" anchor="ctr">
                    <a:solidFill>
                      <a:srgbClr val="C2DCE0"/>
                    </a:solidFill>
                  </a:tcPr>
                </a:tc>
                <a:extLst>
                  <a:ext uri="{0D108BD9-81ED-4DB2-BD59-A6C34878D82A}">
                    <a16:rowId xmlns:a16="http://schemas.microsoft.com/office/drawing/2014/main" val="610147829"/>
                  </a:ext>
                </a:extLst>
              </a:tr>
              <a:tr h="21559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dirty="0">
                          <a:effectLst/>
                        </a:rPr>
                        <a:t>10</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4129</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0.048</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675407.1</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4757</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a:effectLst/>
                        </a:rPr>
                        <a:t>509.41</a:t>
                      </a:r>
                      <a:endParaRPr lang="en-US" sz="1050" b="0" i="0" u="none" strike="noStrike">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671135202"/>
                  </a:ext>
                </a:extLst>
              </a:tr>
              <a:tr h="21559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5632" marR="5632" marT="5632" marB="0" anchor="b">
                    <a:solidFill>
                      <a:srgbClr val="BCE292"/>
                    </a:solidFill>
                  </a:tcPr>
                </a:tc>
                <a:tc>
                  <a:txBody>
                    <a:bodyPr/>
                    <a:lstStyle/>
                    <a:p>
                      <a:pPr algn="ctr" fontAlgn="b"/>
                      <a:r>
                        <a:rPr lang="en-US" sz="1050" u="none" strike="noStrike" dirty="0">
                          <a:effectLst/>
                        </a:rPr>
                        <a:t>11</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IN" sz="1100" b="0" i="0" u="none" strike="noStrike">
                          <a:solidFill>
                            <a:srgbClr val="000000"/>
                          </a:solidFill>
                          <a:effectLst/>
                          <a:latin typeface="Calibri" panose="020F0502020204030204" pitchFamily="34" charset="0"/>
                        </a:rPr>
                        <a:t>6195</a:t>
                      </a:r>
                    </a:p>
                  </a:txBody>
                  <a:tcPr marL="0" marR="0" marT="0" marB="0" anchor="b"/>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0.065</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995679.28</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7141</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629.13</a:t>
                      </a:r>
                      <a:endParaRPr lang="en-US" sz="1050" b="0" i="0" u="none" strike="noStrike" dirty="0">
                        <a:solidFill>
                          <a:srgbClr val="000000"/>
                        </a:solidFill>
                        <a:effectLst/>
                        <a:latin typeface="Calibri" panose="020F0502020204030204" pitchFamily="34" charset="0"/>
                      </a:endParaRPr>
                    </a:p>
                  </a:txBody>
                  <a:tcPr marL="5632" marR="5632" marT="5632" marB="0" anchor="b"/>
                </a:tc>
                <a:tc>
                  <a:txBody>
                    <a:bodyPr/>
                    <a:lstStyle/>
                    <a:p>
                      <a:pPr algn="ctr" fontAlgn="b"/>
                      <a:r>
                        <a:rPr lang="en-US" sz="1050" u="none" strike="noStrike" dirty="0">
                          <a:effectLst/>
                        </a:rPr>
                        <a:t>4</a:t>
                      </a:r>
                      <a:endParaRPr lang="en-US" sz="1050" b="0" i="0" u="none" strike="noStrike" dirty="0">
                        <a:solidFill>
                          <a:srgbClr val="000000"/>
                        </a:solidFill>
                        <a:effectLst/>
                        <a:latin typeface="Calibri" panose="020F0502020204030204" pitchFamily="34" charset="0"/>
                      </a:endParaRPr>
                    </a:p>
                  </a:txBody>
                  <a:tcPr marL="5632" marR="5632" marT="5632" marB="0" anchor="b"/>
                </a:tc>
                <a:extLst>
                  <a:ext uri="{0D108BD9-81ED-4DB2-BD59-A6C34878D82A}">
                    <a16:rowId xmlns:a16="http://schemas.microsoft.com/office/drawing/2014/main" val="3310141087"/>
                  </a:ext>
                </a:extLst>
              </a:tr>
              <a:tr h="215599">
                <a:tc>
                  <a:txBody>
                    <a:bodyPr/>
                    <a:lstStyle/>
                    <a:p>
                      <a:pPr algn="ctr" fontAlgn="b"/>
                      <a:r>
                        <a:rPr lang="en-US" sz="1050" u="none" strike="noStrike" dirty="0">
                          <a:effectLst/>
                        </a:rPr>
                        <a:t>2022</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12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4601</a:t>
                      </a:r>
                    </a:p>
                  </a:txBody>
                  <a:tcPr marL="0" marR="0" marT="0"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0.043</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734385.37</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5193</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286.03</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2674848348"/>
                  </a:ext>
                </a:extLst>
              </a:tr>
              <a:tr h="215599">
                <a:tc>
                  <a:txBody>
                    <a:bodyPr/>
                    <a:lstStyle/>
                    <a:p>
                      <a:pPr algn="ctr" fontAlgn="b"/>
                      <a:r>
                        <a:rPr lang="en-US" sz="1050" u="none" strike="noStrike">
                          <a:effectLst/>
                        </a:rPr>
                        <a:t>2023</a:t>
                      </a:r>
                      <a:endParaRPr lang="en-US" sz="1050" b="0" i="0" u="none" strike="noStrike">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5962</a:t>
                      </a:r>
                    </a:p>
                  </a:txBody>
                  <a:tcPr marL="0" marR="0" marT="0"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909597.31</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6750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2474470997"/>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5625</a:t>
                      </a:r>
                    </a:p>
                  </a:txBody>
                  <a:tcPr marL="0" marR="0" marT="0"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0.036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848400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6449</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194.66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2110092643"/>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6042</a:t>
                      </a:r>
                    </a:p>
                  </a:txBody>
                  <a:tcPr marL="0" marR="0" marT="0"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0.033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964812.84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6954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297.76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3995768847"/>
                  </a:ext>
                </a:extLst>
              </a:tr>
              <a:tr h="215599">
                <a:tc>
                  <a:txBody>
                    <a:bodyPr/>
                    <a:lstStyle/>
                    <a:p>
                      <a:pPr algn="ctr" fontAlgn="b"/>
                      <a:r>
                        <a:rPr lang="en-US" sz="1050" u="none" strike="noStrike">
                          <a:effectLst/>
                        </a:rPr>
                        <a:t>2023</a:t>
                      </a:r>
                      <a:endParaRPr lang="en-US" sz="1050" b="0" i="0" u="none" strike="noStrike">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5222</a:t>
                      </a:r>
                    </a:p>
                  </a:txBody>
                  <a:tcPr marL="0" marR="0" marT="0" marB="0" anchor="b"/>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0.057</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5</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876817.72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6018</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360.74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2029202861"/>
                  </a:ext>
                </a:extLst>
              </a:tr>
              <a:tr h="215599">
                <a:tc>
                  <a:txBody>
                    <a:bodyPr/>
                    <a:lstStyle/>
                    <a:p>
                      <a:pPr algn="ctr" fontAlgn="b"/>
                      <a:r>
                        <a:rPr lang="en-US" sz="1050" u="none" strike="noStrike">
                          <a:effectLst/>
                        </a:rPr>
                        <a:t>2023</a:t>
                      </a:r>
                      <a:endParaRPr lang="en-US" sz="1050" b="0" i="0" u="none" strike="noStrike">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6101</a:t>
                      </a: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1013474.24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7086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2725938784"/>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5931</a:t>
                      </a:r>
                    </a:p>
                  </a:txBody>
                  <a:tcPr marL="0" marR="0" marT="0"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0.034</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977233.41</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6812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423.29</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4</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3846590510"/>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7</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a:solidFill>
                            <a:srgbClr val="000000"/>
                          </a:solidFill>
                          <a:effectLst/>
                          <a:latin typeface="Calibri" panose="020F0502020204030204" pitchFamily="34" charset="0"/>
                        </a:rPr>
                        <a:t>5437</a:t>
                      </a:r>
                    </a:p>
                  </a:txBody>
                  <a:tcPr marL="0" marR="0" marT="0" marB="0" anchor="b"/>
                </a:tc>
                <a:tc>
                  <a:txBody>
                    <a:bodyPr/>
                    <a:lstStyle/>
                    <a:p>
                      <a:pPr algn="ctr" fontAlgn="b"/>
                      <a:r>
                        <a:rPr lang="en-US" sz="1050" u="none" strike="noStrike" dirty="0">
                          <a:effectLst/>
                        </a:rPr>
                        <a:t>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0.055</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890979.85</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6149</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476.06</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4163426367"/>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8</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IN" sz="1100" b="0" i="0" u="none" strike="noStrike" dirty="0">
                          <a:solidFill>
                            <a:srgbClr val="000000"/>
                          </a:solidFill>
                          <a:effectLst/>
                          <a:latin typeface="Calibri" panose="020F0502020204030204" pitchFamily="34" charset="0"/>
                        </a:rPr>
                        <a:t>6618</a:t>
                      </a:r>
                    </a:p>
                  </a:txBody>
                  <a:tcPr marL="0" marR="0" marT="0"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1037869.19</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7459</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114014622"/>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9</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2123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345313.63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2419</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1578926455"/>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10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295999.74</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1993</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973054651"/>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1848</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317394.88</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2120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1194201129"/>
                  </a:ext>
                </a:extLst>
              </a:tr>
              <a:tr h="215599">
                <a:tc>
                  <a:txBody>
                    <a:bodyPr/>
                    <a:lstStyle/>
                    <a:p>
                      <a:pPr algn="ctr" fontAlgn="b"/>
                      <a:r>
                        <a:rPr lang="en-US" sz="1050" u="none" strike="noStrike" dirty="0">
                          <a:effectLst/>
                        </a:rPr>
                        <a:t>2023</a:t>
                      </a:r>
                      <a:endParaRPr lang="en-US" sz="1050" b="0" i="0" u="none" strike="noStrike" dirty="0">
                        <a:solidFill>
                          <a:srgbClr val="000000"/>
                        </a:solidFill>
                        <a:effectLst/>
                        <a:latin typeface="Calibri" panose="020F0502020204030204" pitchFamily="34" charset="0"/>
                      </a:endParaRPr>
                    </a:p>
                  </a:txBody>
                  <a:tcPr marL="7414" marR="7414" marT="7414" marB="0" anchor="b">
                    <a:solidFill>
                      <a:srgbClr val="BCE292"/>
                    </a:solidFill>
                  </a:tcPr>
                </a:tc>
                <a:tc>
                  <a:txBody>
                    <a:bodyPr/>
                    <a:lstStyle/>
                    <a:p>
                      <a:pPr algn="ctr" fontAlgn="b"/>
                      <a:r>
                        <a:rPr lang="en-US" sz="1050" u="none" strike="noStrike">
                          <a:effectLst/>
                        </a:rPr>
                        <a:t>12</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1894</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0</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290831.49</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a:effectLst/>
                        </a:rPr>
                        <a:t>2148</a:t>
                      </a:r>
                      <a:endParaRPr lang="en-US" sz="1050" b="0" i="0" u="none" strike="noStrike">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tc>
                  <a:txBody>
                    <a:bodyPr/>
                    <a:lstStyle/>
                    <a:p>
                      <a:pPr algn="ctr" fontAlgn="b"/>
                      <a:r>
                        <a:rPr lang="en-US" sz="1050" u="none" strike="noStrike" dirty="0">
                          <a:effectLst/>
                        </a:rPr>
                        <a:t>0</a:t>
                      </a:r>
                      <a:endParaRPr lang="en-US" sz="1050" b="0" i="0" u="none" strike="noStrike" dirty="0">
                        <a:solidFill>
                          <a:srgbClr val="000000"/>
                        </a:solidFill>
                        <a:effectLst/>
                        <a:latin typeface="Calibri" panose="020F0502020204030204" pitchFamily="34" charset="0"/>
                      </a:endParaRPr>
                    </a:p>
                  </a:txBody>
                  <a:tcPr marL="7414" marR="7414" marT="7414" marB="0" anchor="b"/>
                </a:tc>
                <a:extLst>
                  <a:ext uri="{0D108BD9-81ED-4DB2-BD59-A6C34878D82A}">
                    <a16:rowId xmlns:a16="http://schemas.microsoft.com/office/drawing/2014/main" val="1526190384"/>
                  </a:ext>
                </a:extLst>
              </a:tr>
            </a:tbl>
          </a:graphicData>
        </a:graphic>
      </p:graphicFrame>
    </p:spTree>
    <p:extLst>
      <p:ext uri="{BB962C8B-B14F-4D97-AF65-F5344CB8AC3E}">
        <p14:creationId xmlns:p14="http://schemas.microsoft.com/office/powerpoint/2010/main" val="1364569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FOR FIXED MONTH</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1BD26D0-1F32-4B25-B2BC-369147E5AC1C}"/>
              </a:ext>
            </a:extLst>
          </p:cNvPr>
          <p:cNvSpPr txBox="1"/>
          <p:nvPr/>
        </p:nvSpPr>
        <p:spPr>
          <a:xfrm>
            <a:off x="572429" y="878979"/>
            <a:ext cx="7937091" cy="3385542"/>
          </a:xfrm>
          <a:prstGeom prst="rect">
            <a:avLst/>
          </a:prstGeom>
          <a:noFill/>
          <a:ln>
            <a:solidFill>
              <a:schemeClr val="tx1"/>
            </a:solidFill>
          </a:ln>
        </p:spPr>
        <p:txBody>
          <a:bodyPr wrap="square" rtlCol="0">
            <a:spAutoFit/>
          </a:bodyPr>
          <a:lstStyle/>
          <a:p>
            <a:pPr algn="ctr"/>
            <a:r>
              <a:rPr lang="en-US" sz="1800" b="1" dirty="0">
                <a:solidFill>
                  <a:srgbClr val="C00000"/>
                </a:solidFill>
                <a:effectLst>
                  <a:outerShdw blurRad="50800" dist="38100" dir="2700000" algn="tl" rotWithShape="0">
                    <a:prstClr val="black">
                      <a:alpha val="40000"/>
                    </a:prstClr>
                  </a:outerShdw>
                </a:effectLst>
              </a:rPr>
              <a:t>INSIGHTS</a:t>
            </a:r>
          </a:p>
          <a:p>
            <a:pPr algn="ctr"/>
            <a:endParaRPr lang="en-US" b="1" dirty="0">
              <a:solidFill>
                <a:srgbClr val="C00000"/>
              </a:solidFill>
            </a:endParaRPr>
          </a:p>
          <a:p>
            <a:pPr marL="285750" indent="-285750">
              <a:buFont typeface="Wingdings" panose="05000000000000000000" pitchFamily="2" charset="2"/>
              <a:buChar char="v"/>
            </a:pPr>
            <a:r>
              <a:rPr lang="en-US" dirty="0"/>
              <a:t>For the total 29 cohorts, 36 customers have been retained after the cohort month.</a:t>
            </a:r>
          </a:p>
          <a:p>
            <a:pPr marL="285750" indent="-285750">
              <a:buFont typeface="Wingdings" panose="05000000000000000000" pitchFamily="2" charset="2"/>
              <a:buChar char="v"/>
            </a:pPr>
            <a:r>
              <a:rPr lang="en-US" dirty="0"/>
              <a:t>The </a:t>
            </a:r>
            <a:r>
              <a:rPr lang="en-US" b="1" dirty="0"/>
              <a:t>August 2023 cohort</a:t>
            </a:r>
            <a:r>
              <a:rPr lang="en-US" dirty="0"/>
              <a:t> stands out with the highest number of new customers, reaching </a:t>
            </a:r>
            <a:r>
              <a:rPr lang="en-US" b="1" dirty="0"/>
              <a:t>6,619.</a:t>
            </a:r>
          </a:p>
          <a:p>
            <a:pPr marL="285750" indent="-285750">
              <a:buFont typeface="Wingdings" panose="05000000000000000000" pitchFamily="2" charset="2"/>
              <a:buChar char="v"/>
            </a:pPr>
            <a:r>
              <a:rPr lang="en-US" b="1" dirty="0"/>
              <a:t>While, August 2021</a:t>
            </a:r>
            <a:r>
              <a:rPr lang="en-US" dirty="0"/>
              <a:t> cohorts has the smallest customer count, with </a:t>
            </a:r>
            <a:r>
              <a:rPr lang="en-US" b="1" dirty="0"/>
              <a:t>8</a:t>
            </a:r>
            <a:r>
              <a:rPr lang="en-US" dirty="0"/>
              <a:t> customers.</a:t>
            </a:r>
          </a:p>
          <a:p>
            <a:pPr marL="285750" indent="-285750">
              <a:buFont typeface="Wingdings" panose="05000000000000000000" pitchFamily="2" charset="2"/>
              <a:buChar char="v"/>
            </a:pPr>
            <a:r>
              <a:rPr lang="en-US" dirty="0"/>
              <a:t>Retention rate was highest in August 2022 cohort, at 0.072%.</a:t>
            </a:r>
          </a:p>
          <a:p>
            <a:pPr marL="285750" indent="-285750">
              <a:buFont typeface="Wingdings" panose="05000000000000000000" pitchFamily="2" charset="2"/>
              <a:buChar char="v"/>
            </a:pPr>
            <a:r>
              <a:rPr lang="en-US" b="1" dirty="0"/>
              <a:t>November 2022</a:t>
            </a:r>
            <a:r>
              <a:rPr lang="en-US" dirty="0"/>
              <a:t> recorded the highest total revenue from retained customers, amounting to </a:t>
            </a:r>
            <a:r>
              <a:rPr lang="en-US" b="1" dirty="0"/>
              <a:t>INR 629.13</a:t>
            </a:r>
            <a:r>
              <a:rPr lang="en-US" dirty="0"/>
              <a:t>.</a:t>
            </a:r>
          </a:p>
          <a:p>
            <a:pPr marL="285750" indent="-285750">
              <a:buFont typeface="Wingdings" panose="05000000000000000000" pitchFamily="2" charset="2"/>
              <a:buChar char="v"/>
            </a:pPr>
            <a:r>
              <a:rPr lang="en-US" dirty="0"/>
              <a:t>The cohort from </a:t>
            </a:r>
            <a:r>
              <a:rPr lang="en-US" b="1" dirty="0"/>
              <a:t>February 2022</a:t>
            </a:r>
            <a:r>
              <a:rPr lang="en-US" dirty="0"/>
              <a:t> shows the longest average time between repeat purchases, spanning </a:t>
            </a:r>
            <a:r>
              <a:rPr lang="en-US" b="1" dirty="0"/>
              <a:t>15 months</a:t>
            </a:r>
            <a:r>
              <a:rPr lang="en-US" dirty="0"/>
              <a:t>.</a:t>
            </a:r>
          </a:p>
          <a:p>
            <a:pPr marL="285750" indent="-285750">
              <a:buFont typeface="Wingdings" panose="05000000000000000000" pitchFamily="2" charset="2"/>
              <a:buChar char="v"/>
            </a:pPr>
            <a:r>
              <a:rPr lang="en-US" b="1" dirty="0"/>
              <a:t>13 cohorts</a:t>
            </a:r>
            <a:r>
              <a:rPr lang="en-US" dirty="0"/>
              <a:t> did not have any customers making repeat purchases.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4046413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RETENTION BY MONTH</a:t>
            </a:r>
            <a:endParaRPr lang="en-IN" sz="2400"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003C11-345F-4146-90EF-F5622B8E51FC}"/>
              </a:ext>
            </a:extLst>
          </p:cNvPr>
          <p:cNvGraphicFramePr>
            <a:graphicFrameLocks noGrp="1"/>
          </p:cNvGraphicFramePr>
          <p:nvPr>
            <p:extLst>
              <p:ext uri="{D42A27DB-BD31-4B8C-83A1-F6EECF244321}">
                <p14:modId xmlns:p14="http://schemas.microsoft.com/office/powerpoint/2010/main" val="3448849741"/>
              </p:ext>
            </p:extLst>
          </p:nvPr>
        </p:nvGraphicFramePr>
        <p:xfrm>
          <a:off x="208158" y="698808"/>
          <a:ext cx="8727684" cy="3927802"/>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868240">
                  <a:extLst>
                    <a:ext uri="{9D8B030D-6E8A-4147-A177-3AD203B41FA5}">
                      <a16:colId xmlns:a16="http://schemas.microsoft.com/office/drawing/2014/main" val="232672298"/>
                    </a:ext>
                  </a:extLst>
                </a:gridCol>
                <a:gridCol w="573793">
                  <a:extLst>
                    <a:ext uri="{9D8B030D-6E8A-4147-A177-3AD203B41FA5}">
                      <a16:colId xmlns:a16="http://schemas.microsoft.com/office/drawing/2014/main" val="1062265609"/>
                    </a:ext>
                  </a:extLst>
                </a:gridCol>
                <a:gridCol w="528736">
                  <a:extLst>
                    <a:ext uri="{9D8B030D-6E8A-4147-A177-3AD203B41FA5}">
                      <a16:colId xmlns:a16="http://schemas.microsoft.com/office/drawing/2014/main" val="3357191856"/>
                    </a:ext>
                  </a:extLst>
                </a:gridCol>
                <a:gridCol w="614265">
                  <a:extLst>
                    <a:ext uri="{9D8B030D-6E8A-4147-A177-3AD203B41FA5}">
                      <a16:colId xmlns:a16="http://schemas.microsoft.com/office/drawing/2014/main" val="1107836702"/>
                    </a:ext>
                  </a:extLst>
                </a:gridCol>
                <a:gridCol w="614265">
                  <a:extLst>
                    <a:ext uri="{9D8B030D-6E8A-4147-A177-3AD203B41FA5}">
                      <a16:colId xmlns:a16="http://schemas.microsoft.com/office/drawing/2014/main" val="481884815"/>
                    </a:ext>
                  </a:extLst>
                </a:gridCol>
                <a:gridCol w="614265">
                  <a:extLst>
                    <a:ext uri="{9D8B030D-6E8A-4147-A177-3AD203B41FA5}">
                      <a16:colId xmlns:a16="http://schemas.microsoft.com/office/drawing/2014/main" val="3045042374"/>
                    </a:ext>
                  </a:extLst>
                </a:gridCol>
                <a:gridCol w="614265">
                  <a:extLst>
                    <a:ext uri="{9D8B030D-6E8A-4147-A177-3AD203B41FA5}">
                      <a16:colId xmlns:a16="http://schemas.microsoft.com/office/drawing/2014/main" val="3284420671"/>
                    </a:ext>
                  </a:extLst>
                </a:gridCol>
                <a:gridCol w="614265">
                  <a:extLst>
                    <a:ext uri="{9D8B030D-6E8A-4147-A177-3AD203B41FA5}">
                      <a16:colId xmlns:a16="http://schemas.microsoft.com/office/drawing/2014/main" val="515915390"/>
                    </a:ext>
                  </a:extLst>
                </a:gridCol>
                <a:gridCol w="614265">
                  <a:extLst>
                    <a:ext uri="{9D8B030D-6E8A-4147-A177-3AD203B41FA5}">
                      <a16:colId xmlns:a16="http://schemas.microsoft.com/office/drawing/2014/main" val="1226644480"/>
                    </a:ext>
                  </a:extLst>
                </a:gridCol>
                <a:gridCol w="614265">
                  <a:extLst>
                    <a:ext uri="{9D8B030D-6E8A-4147-A177-3AD203B41FA5}">
                      <a16:colId xmlns:a16="http://schemas.microsoft.com/office/drawing/2014/main" val="2254863307"/>
                    </a:ext>
                  </a:extLst>
                </a:gridCol>
                <a:gridCol w="614265">
                  <a:extLst>
                    <a:ext uri="{9D8B030D-6E8A-4147-A177-3AD203B41FA5}">
                      <a16:colId xmlns:a16="http://schemas.microsoft.com/office/drawing/2014/main" val="2444386689"/>
                    </a:ext>
                  </a:extLst>
                </a:gridCol>
                <a:gridCol w="614265">
                  <a:extLst>
                    <a:ext uri="{9D8B030D-6E8A-4147-A177-3AD203B41FA5}">
                      <a16:colId xmlns:a16="http://schemas.microsoft.com/office/drawing/2014/main" val="4193080328"/>
                    </a:ext>
                  </a:extLst>
                </a:gridCol>
                <a:gridCol w="614265">
                  <a:extLst>
                    <a:ext uri="{9D8B030D-6E8A-4147-A177-3AD203B41FA5}">
                      <a16:colId xmlns:a16="http://schemas.microsoft.com/office/drawing/2014/main" val="1829162221"/>
                    </a:ext>
                  </a:extLst>
                </a:gridCol>
                <a:gridCol w="614265">
                  <a:extLst>
                    <a:ext uri="{9D8B030D-6E8A-4147-A177-3AD203B41FA5}">
                      <a16:colId xmlns:a16="http://schemas.microsoft.com/office/drawing/2014/main" val="2398445536"/>
                    </a:ext>
                  </a:extLst>
                </a:gridCol>
              </a:tblGrid>
              <a:tr h="432397">
                <a:tc>
                  <a:txBody>
                    <a:bodyPr/>
                    <a:lstStyle/>
                    <a:p>
                      <a:pPr algn="ctr" fontAlgn="b"/>
                      <a:r>
                        <a:rPr lang="en-IN" sz="1050" b="1" u="none" strike="noStrike" dirty="0">
                          <a:effectLst/>
                        </a:rPr>
                        <a:t>Cohort_date</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0</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2</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3</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4</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5</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6</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7</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8</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9</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10</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11</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12</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extLst>
                  <a:ext uri="{0D108BD9-81ED-4DB2-BD59-A6C34878D82A}">
                    <a16:rowId xmlns:a16="http://schemas.microsoft.com/office/drawing/2014/main" val="1987157766"/>
                  </a:ext>
                </a:extLst>
              </a:tr>
              <a:tr h="233027">
                <a:tc>
                  <a:txBody>
                    <a:bodyPr/>
                    <a:lstStyle/>
                    <a:p>
                      <a:pPr algn="ctr" fontAlgn="b"/>
                      <a:r>
                        <a:rPr lang="en-IN" sz="1000" u="none" strike="noStrike" dirty="0">
                          <a:effectLst/>
                        </a:rPr>
                        <a:t>01-08-2021</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8</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22594730"/>
                  </a:ext>
                </a:extLst>
              </a:tr>
              <a:tr h="233027">
                <a:tc>
                  <a:txBody>
                    <a:bodyPr/>
                    <a:lstStyle/>
                    <a:p>
                      <a:pPr algn="ctr" fontAlgn="b"/>
                      <a:r>
                        <a:rPr lang="en-IN" sz="1000" u="none" strike="noStrike" dirty="0">
                          <a:effectLst/>
                        </a:rPr>
                        <a:t>01-09-2021</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9</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61814364"/>
                  </a:ext>
                </a:extLst>
              </a:tr>
              <a:tr h="233027">
                <a:tc>
                  <a:txBody>
                    <a:bodyPr/>
                    <a:lstStyle/>
                    <a:p>
                      <a:pPr algn="ctr" fontAlgn="b"/>
                      <a:r>
                        <a:rPr lang="en-IN" sz="1000" u="none" strike="noStrike" dirty="0">
                          <a:effectLst/>
                        </a:rPr>
                        <a:t>01-10-2021</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a:effectLst/>
                        </a:rPr>
                        <a:t>222</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40752186"/>
                  </a:ext>
                </a:extLst>
              </a:tr>
              <a:tr h="233027">
                <a:tc>
                  <a:txBody>
                    <a:bodyPr/>
                    <a:lstStyle/>
                    <a:p>
                      <a:pPr algn="ctr" fontAlgn="b"/>
                      <a:r>
                        <a:rPr lang="en-IN" sz="1000" u="none" strike="noStrike" dirty="0">
                          <a:effectLst/>
                        </a:rPr>
                        <a:t>01-11-2021</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42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44302803"/>
                  </a:ext>
                </a:extLst>
              </a:tr>
              <a:tr h="233027">
                <a:tc>
                  <a:txBody>
                    <a:bodyPr/>
                    <a:lstStyle/>
                    <a:p>
                      <a:pPr algn="ctr" fontAlgn="b"/>
                      <a:r>
                        <a:rPr lang="en-IN" sz="1000" u="none" strike="noStrike">
                          <a:effectLst/>
                        </a:rPr>
                        <a:t>01-12-2021</a:t>
                      </a:r>
                      <a:endParaRPr lang="en-IN" sz="10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a:effectLst/>
                        </a:rPr>
                        <a:t>25</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06788329"/>
                  </a:ext>
                </a:extLst>
              </a:tr>
              <a:tr h="233027">
                <a:tc>
                  <a:txBody>
                    <a:bodyPr/>
                    <a:lstStyle/>
                    <a:p>
                      <a:pPr algn="ctr" fontAlgn="b"/>
                      <a:r>
                        <a:rPr lang="en-IN" sz="1000" u="none" strike="noStrike" dirty="0">
                          <a:effectLst/>
                        </a:rPr>
                        <a:t>01-01-2022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1665</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noFill/>
                  </a:tcPr>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2</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92681427"/>
                  </a:ext>
                </a:extLst>
              </a:tr>
              <a:tr h="233027">
                <a:tc>
                  <a:txBody>
                    <a:bodyPr/>
                    <a:lstStyle/>
                    <a:p>
                      <a:pPr algn="ctr" fontAlgn="b"/>
                      <a:r>
                        <a:rPr lang="en-IN" sz="1000" u="none" strike="noStrike" dirty="0">
                          <a:effectLst/>
                        </a:rPr>
                        <a:t>01-02-2022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1707</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10450166"/>
                  </a:ext>
                </a:extLst>
              </a:tr>
              <a:tr h="233027">
                <a:tc>
                  <a:txBody>
                    <a:bodyPr/>
                    <a:lstStyle/>
                    <a:p>
                      <a:pPr algn="ctr" fontAlgn="b"/>
                      <a:r>
                        <a:rPr lang="en-IN" sz="1000" u="none" strike="noStrike" dirty="0">
                          <a:effectLst/>
                        </a:rPr>
                        <a:t>01-03-2022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3064</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33684439"/>
                  </a:ext>
                </a:extLst>
              </a:tr>
              <a:tr h="233027">
                <a:tc>
                  <a:txBody>
                    <a:bodyPr/>
                    <a:lstStyle/>
                    <a:p>
                      <a:pPr algn="ctr" fontAlgn="b"/>
                      <a:r>
                        <a:rPr lang="en-IN" sz="1000" u="none" strike="noStrike" dirty="0">
                          <a:effectLst/>
                        </a:rPr>
                        <a:t>01-04-2022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2662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56298706"/>
                  </a:ext>
                </a:extLst>
              </a:tr>
              <a:tr h="233027">
                <a:tc>
                  <a:txBody>
                    <a:bodyPr/>
                    <a:lstStyle/>
                    <a:p>
                      <a:pPr algn="ctr" fontAlgn="b"/>
                      <a:r>
                        <a:rPr lang="en-IN" sz="1000" u="none" strike="noStrike" dirty="0">
                          <a:effectLst/>
                        </a:rPr>
                        <a:t>01-05-2022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3732</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9690577"/>
                  </a:ext>
                </a:extLst>
              </a:tr>
              <a:tr h="233027">
                <a:tc>
                  <a:txBody>
                    <a:bodyPr/>
                    <a:lstStyle/>
                    <a:p>
                      <a:pPr algn="ctr" fontAlgn="b"/>
                      <a:r>
                        <a:rPr lang="en-IN" sz="1000" u="none" strike="noStrike" dirty="0">
                          <a:effectLst/>
                        </a:rPr>
                        <a:t>01-06-2022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3401</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10436262"/>
                  </a:ext>
                </a:extLst>
              </a:tr>
              <a:tr h="233027">
                <a:tc>
                  <a:txBody>
                    <a:bodyPr/>
                    <a:lstStyle/>
                    <a:p>
                      <a:pPr algn="ctr" fontAlgn="b"/>
                      <a:r>
                        <a:rPr lang="en-IN" sz="1000" u="none" strike="noStrike" dirty="0">
                          <a:effectLst/>
                        </a:rPr>
                        <a:t>01-07-2022</a:t>
                      </a:r>
                      <a:endParaRPr lang="en-IN" sz="10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000" u="none" strike="noStrike" dirty="0">
                          <a:effectLst/>
                        </a:rPr>
                        <a:t>4006</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solidFill>
                            <a:srgbClr val="FF0000"/>
                          </a:solidFill>
                          <a:effectLst/>
                        </a:rPr>
                        <a:t>1</a:t>
                      </a:r>
                      <a:endParaRPr lang="en-IN" sz="1000" b="0" i="0" u="none" strike="noStrike" dirty="0">
                        <a:solidFill>
                          <a:srgbClr val="FF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a:effectLst/>
                        </a:rPr>
                        <a:t>0</a:t>
                      </a:r>
                      <a:endParaRPr lang="en-IN" sz="10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000" u="none" strike="noStrike" dirty="0">
                          <a:effectLst/>
                        </a:rPr>
                        <a:t>0</a:t>
                      </a:r>
                      <a:endParaRPr lang="en-IN"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42277461"/>
                  </a:ext>
                </a:extLst>
              </a:tr>
              <a:tr h="233027">
                <a:tc>
                  <a:txBody>
                    <a:bodyPr/>
                    <a:lstStyle/>
                    <a:p>
                      <a:pPr algn="ctr" fontAlgn="b"/>
                      <a:r>
                        <a:rPr lang="en-IN" sz="1100" b="0" i="0" u="none" strike="noStrike" dirty="0">
                          <a:solidFill>
                            <a:srgbClr val="000000"/>
                          </a:solidFill>
                          <a:effectLst/>
                          <a:latin typeface="Calibri" panose="020F0502020204030204" pitchFamily="34" charset="0"/>
                        </a:rPr>
                        <a:t>01-08-2022</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4175</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3807383360"/>
                  </a:ext>
                </a:extLst>
              </a:tr>
              <a:tr h="233027">
                <a:tc>
                  <a:txBody>
                    <a:bodyPr/>
                    <a:lstStyle/>
                    <a:p>
                      <a:pPr algn="ctr" fontAlgn="b"/>
                      <a:r>
                        <a:rPr lang="en-IN" sz="1100" b="0" i="0" u="none" strike="noStrike" dirty="0">
                          <a:solidFill>
                            <a:srgbClr val="000000"/>
                          </a:solidFill>
                          <a:effectLst/>
                          <a:latin typeface="Calibri" panose="020F0502020204030204" pitchFamily="34" charset="0"/>
                        </a:rPr>
                        <a:t>01-09-2022</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4103</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2941922109"/>
                  </a:ext>
                </a:extLst>
              </a:tr>
              <a:tr h="233027">
                <a:tc>
                  <a:txBody>
                    <a:bodyPr/>
                    <a:lstStyle/>
                    <a:p>
                      <a:pPr algn="ctr" fontAlgn="b"/>
                      <a:r>
                        <a:rPr lang="en-IN" sz="1100" b="0" i="0" u="none" strike="noStrike" dirty="0">
                          <a:solidFill>
                            <a:srgbClr val="000000"/>
                          </a:solidFill>
                          <a:effectLst/>
                          <a:latin typeface="Calibri" panose="020F0502020204030204" pitchFamily="34" charset="0"/>
                        </a:rPr>
                        <a:t>01-10-2022</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4129</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3771968209"/>
                  </a:ext>
                </a:extLst>
              </a:tr>
            </a:tbl>
          </a:graphicData>
        </a:graphic>
      </p:graphicFrame>
    </p:spTree>
    <p:extLst>
      <p:ext uri="{BB962C8B-B14F-4D97-AF65-F5344CB8AC3E}">
        <p14:creationId xmlns:p14="http://schemas.microsoft.com/office/powerpoint/2010/main" val="31637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13A03-8D9A-7F6B-8C2F-3ECD30D76846}"/>
              </a:ext>
            </a:extLst>
          </p:cNvPr>
          <p:cNvSpPr>
            <a:spLocks noGrp="1"/>
          </p:cNvSpPr>
          <p:nvPr>
            <p:ph type="title"/>
          </p:nvPr>
        </p:nvSpPr>
        <p:spPr>
          <a:xfrm>
            <a:off x="568800" y="0"/>
            <a:ext cx="8006400" cy="540966"/>
          </a:xfrm>
        </p:spPr>
        <p:txBody>
          <a:bodyPr/>
          <a:lstStyle/>
          <a:p>
            <a:pPr algn="ctr"/>
            <a:r>
              <a:rPr lang="en-IN" dirty="0">
                <a:latin typeface="Arial" panose="020B0604020202020204" pitchFamily="34" charset="0"/>
                <a:cs typeface="Arial" panose="020B0604020202020204" pitchFamily="34" charset="0"/>
              </a:rPr>
              <a:t>ENTITY RELATIONSHIP DIAGRAM</a:t>
            </a:r>
          </a:p>
        </p:txBody>
      </p:sp>
      <p:pic>
        <p:nvPicPr>
          <p:cNvPr id="5" name="Picture 4">
            <a:extLst>
              <a:ext uri="{FF2B5EF4-FFF2-40B4-BE49-F238E27FC236}">
                <a16:creationId xmlns:a16="http://schemas.microsoft.com/office/drawing/2014/main" id="{A419285C-E9FC-4D6B-8418-F6763A7D7070}"/>
              </a:ext>
            </a:extLst>
          </p:cNvPr>
          <p:cNvPicPr>
            <a:picLocks noChangeAspect="1"/>
          </p:cNvPicPr>
          <p:nvPr/>
        </p:nvPicPr>
        <p:blipFill rotWithShape="1">
          <a:blip r:embed="rId3"/>
          <a:srcRect r="3652"/>
          <a:stretch/>
        </p:blipFill>
        <p:spPr>
          <a:xfrm>
            <a:off x="3063229" y="892096"/>
            <a:ext cx="6080771" cy="3687339"/>
          </a:xfrm>
          <a:prstGeom prst="rect">
            <a:avLst/>
          </a:prstGeom>
        </p:spPr>
      </p:pic>
      <p:sp>
        <p:nvSpPr>
          <p:cNvPr id="6" name="TextBox 5">
            <a:extLst>
              <a:ext uri="{FF2B5EF4-FFF2-40B4-BE49-F238E27FC236}">
                <a16:creationId xmlns:a16="http://schemas.microsoft.com/office/drawing/2014/main" id="{47B5964A-D8D1-45E3-A167-5394F6F1AB7F}"/>
              </a:ext>
            </a:extLst>
          </p:cNvPr>
          <p:cNvSpPr txBox="1"/>
          <p:nvPr/>
        </p:nvSpPr>
        <p:spPr>
          <a:xfrm>
            <a:off x="111512" y="1247637"/>
            <a:ext cx="3114908" cy="2123658"/>
          </a:xfrm>
          <a:prstGeom prst="rect">
            <a:avLst/>
          </a:prstGeom>
          <a:noFill/>
          <a:ln>
            <a:solidFill>
              <a:schemeClr val="bg2">
                <a:lumMod val="50000"/>
                <a:lumOff val="50000"/>
              </a:schemeClr>
            </a:solidFill>
          </a:ln>
        </p:spPr>
        <p:txBody>
          <a:bodyPr wrap="square" rtlCol="0" anchor="ctr">
            <a:spAutoFit/>
          </a:bodyPr>
          <a:lstStyle/>
          <a:p>
            <a:endParaRPr lang="en-US" sz="1200" dirty="0">
              <a:solidFill>
                <a:schemeClr val="bg2">
                  <a:lumMod val="50000"/>
                  <a:lumOff val="50000"/>
                </a:schemeClr>
              </a:solidFill>
            </a:endParaRPr>
          </a:p>
          <a:p>
            <a:r>
              <a:rPr lang="en-US" sz="1200" dirty="0">
                <a:solidFill>
                  <a:schemeClr val="bg2">
                    <a:lumMod val="50000"/>
                    <a:lumOff val="50000"/>
                  </a:schemeClr>
                </a:solidFill>
              </a:rPr>
              <a:t>Customer-Orders </a:t>
            </a:r>
            <a:r>
              <a:rPr lang="en-US" sz="1200" dirty="0">
                <a:solidFill>
                  <a:schemeClr val="bg2">
                    <a:lumMod val="50000"/>
                    <a:lumOff val="50000"/>
                  </a:schemeClr>
                </a:solidFill>
                <a:sym typeface="Wingdings" panose="05000000000000000000" pitchFamily="2" charset="2"/>
              </a:rPr>
              <a:t> </a:t>
            </a:r>
            <a:r>
              <a:rPr lang="en-US" sz="1200" dirty="0">
                <a:solidFill>
                  <a:srgbClr val="C00000"/>
                </a:solidFill>
                <a:sym typeface="Wingdings" panose="05000000000000000000" pitchFamily="2" charset="2"/>
              </a:rPr>
              <a:t>One-to-many</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Products Info-Orders  </a:t>
            </a:r>
            <a:r>
              <a:rPr lang="en-US" sz="1200" dirty="0">
                <a:solidFill>
                  <a:srgbClr val="C00000"/>
                </a:solidFill>
                <a:sym typeface="Wingdings" panose="05000000000000000000" pitchFamily="2" charset="2"/>
              </a:rPr>
              <a:t>One-to-many</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Stores Info-Orders  </a:t>
            </a:r>
            <a:r>
              <a:rPr lang="en-US" sz="1200" dirty="0">
                <a:solidFill>
                  <a:srgbClr val="C00000"/>
                </a:solidFill>
                <a:sym typeface="Wingdings" panose="05000000000000000000" pitchFamily="2" charset="2"/>
              </a:rPr>
              <a:t>One-to-many</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OrdersPayments-Orders  </a:t>
            </a:r>
            <a:r>
              <a:rPr lang="en-US" sz="1200" dirty="0">
                <a:solidFill>
                  <a:srgbClr val="C00000"/>
                </a:solidFill>
                <a:sym typeface="Wingdings" panose="05000000000000000000" pitchFamily="2" charset="2"/>
              </a:rPr>
              <a:t>Many-to-many</a:t>
            </a:r>
          </a:p>
          <a:p>
            <a:endParaRPr lang="en-US" sz="1200" dirty="0">
              <a:solidFill>
                <a:srgbClr val="C00000"/>
              </a:solidFill>
              <a:sym typeface="Wingdings" panose="05000000000000000000" pitchFamily="2" charset="2"/>
            </a:endParaRPr>
          </a:p>
          <a:p>
            <a:r>
              <a:rPr lang="en-US" sz="1200" dirty="0">
                <a:solidFill>
                  <a:schemeClr val="bg2">
                    <a:lumMod val="50000"/>
                    <a:lumOff val="50000"/>
                  </a:schemeClr>
                </a:solidFill>
                <a:sym typeface="Wingdings" panose="05000000000000000000" pitchFamily="2" charset="2"/>
              </a:rPr>
              <a:t>Order review-Orders   </a:t>
            </a:r>
            <a:r>
              <a:rPr lang="en-US" sz="1200" dirty="0">
                <a:solidFill>
                  <a:srgbClr val="C00000"/>
                </a:solidFill>
                <a:sym typeface="Wingdings" panose="05000000000000000000" pitchFamily="2" charset="2"/>
              </a:rPr>
              <a:t>Many-to-one</a:t>
            </a:r>
          </a:p>
          <a:p>
            <a:r>
              <a:rPr lang="en-US" sz="1200" dirty="0">
                <a:solidFill>
                  <a:schemeClr val="bg2">
                    <a:lumMod val="50000"/>
                    <a:lumOff val="50000"/>
                  </a:schemeClr>
                </a:solidFill>
                <a:sym typeface="Wingdings" panose="05000000000000000000" pitchFamily="2" charset="2"/>
              </a:rPr>
              <a:t> </a:t>
            </a:r>
            <a:endParaRPr lang="en-IN" sz="1200" dirty="0">
              <a:solidFill>
                <a:schemeClr val="bg2">
                  <a:lumMod val="50000"/>
                  <a:lumOff val="50000"/>
                </a:schemeClr>
              </a:solidFill>
            </a:endParaRPr>
          </a:p>
        </p:txBody>
      </p:sp>
    </p:spTree>
    <p:extLst>
      <p:ext uri="{BB962C8B-B14F-4D97-AF65-F5344CB8AC3E}">
        <p14:creationId xmlns:p14="http://schemas.microsoft.com/office/powerpoint/2010/main" val="944976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RETENTION BY MONTH</a:t>
            </a:r>
            <a:endParaRPr lang="en-IN" sz="2400"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003C11-345F-4146-90EF-F5622B8E51FC}"/>
              </a:ext>
            </a:extLst>
          </p:cNvPr>
          <p:cNvGraphicFramePr>
            <a:graphicFrameLocks noGrp="1"/>
          </p:cNvGraphicFramePr>
          <p:nvPr>
            <p:extLst>
              <p:ext uri="{D42A27DB-BD31-4B8C-83A1-F6EECF244321}">
                <p14:modId xmlns:p14="http://schemas.microsoft.com/office/powerpoint/2010/main" val="2445974427"/>
              </p:ext>
            </p:extLst>
          </p:nvPr>
        </p:nvGraphicFramePr>
        <p:xfrm>
          <a:off x="208158" y="676508"/>
          <a:ext cx="8727684" cy="3959357"/>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868240">
                  <a:extLst>
                    <a:ext uri="{9D8B030D-6E8A-4147-A177-3AD203B41FA5}">
                      <a16:colId xmlns:a16="http://schemas.microsoft.com/office/drawing/2014/main" val="232672298"/>
                    </a:ext>
                  </a:extLst>
                </a:gridCol>
                <a:gridCol w="573793">
                  <a:extLst>
                    <a:ext uri="{9D8B030D-6E8A-4147-A177-3AD203B41FA5}">
                      <a16:colId xmlns:a16="http://schemas.microsoft.com/office/drawing/2014/main" val="1062265609"/>
                    </a:ext>
                  </a:extLst>
                </a:gridCol>
                <a:gridCol w="528736">
                  <a:extLst>
                    <a:ext uri="{9D8B030D-6E8A-4147-A177-3AD203B41FA5}">
                      <a16:colId xmlns:a16="http://schemas.microsoft.com/office/drawing/2014/main" val="3357191856"/>
                    </a:ext>
                  </a:extLst>
                </a:gridCol>
                <a:gridCol w="614265">
                  <a:extLst>
                    <a:ext uri="{9D8B030D-6E8A-4147-A177-3AD203B41FA5}">
                      <a16:colId xmlns:a16="http://schemas.microsoft.com/office/drawing/2014/main" val="1107836702"/>
                    </a:ext>
                  </a:extLst>
                </a:gridCol>
                <a:gridCol w="614265">
                  <a:extLst>
                    <a:ext uri="{9D8B030D-6E8A-4147-A177-3AD203B41FA5}">
                      <a16:colId xmlns:a16="http://schemas.microsoft.com/office/drawing/2014/main" val="481884815"/>
                    </a:ext>
                  </a:extLst>
                </a:gridCol>
                <a:gridCol w="614265">
                  <a:extLst>
                    <a:ext uri="{9D8B030D-6E8A-4147-A177-3AD203B41FA5}">
                      <a16:colId xmlns:a16="http://schemas.microsoft.com/office/drawing/2014/main" val="3045042374"/>
                    </a:ext>
                  </a:extLst>
                </a:gridCol>
                <a:gridCol w="614265">
                  <a:extLst>
                    <a:ext uri="{9D8B030D-6E8A-4147-A177-3AD203B41FA5}">
                      <a16:colId xmlns:a16="http://schemas.microsoft.com/office/drawing/2014/main" val="3284420671"/>
                    </a:ext>
                  </a:extLst>
                </a:gridCol>
                <a:gridCol w="614265">
                  <a:extLst>
                    <a:ext uri="{9D8B030D-6E8A-4147-A177-3AD203B41FA5}">
                      <a16:colId xmlns:a16="http://schemas.microsoft.com/office/drawing/2014/main" val="515915390"/>
                    </a:ext>
                  </a:extLst>
                </a:gridCol>
                <a:gridCol w="614265">
                  <a:extLst>
                    <a:ext uri="{9D8B030D-6E8A-4147-A177-3AD203B41FA5}">
                      <a16:colId xmlns:a16="http://schemas.microsoft.com/office/drawing/2014/main" val="1226644480"/>
                    </a:ext>
                  </a:extLst>
                </a:gridCol>
                <a:gridCol w="614265">
                  <a:extLst>
                    <a:ext uri="{9D8B030D-6E8A-4147-A177-3AD203B41FA5}">
                      <a16:colId xmlns:a16="http://schemas.microsoft.com/office/drawing/2014/main" val="2254863307"/>
                    </a:ext>
                  </a:extLst>
                </a:gridCol>
                <a:gridCol w="614265">
                  <a:extLst>
                    <a:ext uri="{9D8B030D-6E8A-4147-A177-3AD203B41FA5}">
                      <a16:colId xmlns:a16="http://schemas.microsoft.com/office/drawing/2014/main" val="2444386689"/>
                    </a:ext>
                  </a:extLst>
                </a:gridCol>
                <a:gridCol w="614265">
                  <a:extLst>
                    <a:ext uri="{9D8B030D-6E8A-4147-A177-3AD203B41FA5}">
                      <a16:colId xmlns:a16="http://schemas.microsoft.com/office/drawing/2014/main" val="4193080328"/>
                    </a:ext>
                  </a:extLst>
                </a:gridCol>
                <a:gridCol w="614265">
                  <a:extLst>
                    <a:ext uri="{9D8B030D-6E8A-4147-A177-3AD203B41FA5}">
                      <a16:colId xmlns:a16="http://schemas.microsoft.com/office/drawing/2014/main" val="1829162221"/>
                    </a:ext>
                  </a:extLst>
                </a:gridCol>
                <a:gridCol w="614265">
                  <a:extLst>
                    <a:ext uri="{9D8B030D-6E8A-4147-A177-3AD203B41FA5}">
                      <a16:colId xmlns:a16="http://schemas.microsoft.com/office/drawing/2014/main" val="2398445536"/>
                    </a:ext>
                  </a:extLst>
                </a:gridCol>
              </a:tblGrid>
              <a:tr h="463361">
                <a:tc>
                  <a:txBody>
                    <a:bodyPr/>
                    <a:lstStyle/>
                    <a:p>
                      <a:pPr algn="ctr" fontAlgn="b"/>
                      <a:r>
                        <a:rPr lang="en-IN" sz="1050" b="1" u="none" strike="noStrike" dirty="0">
                          <a:effectLst/>
                        </a:rPr>
                        <a:t>Cohort_date</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0</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2</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3</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4</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5</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6</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7</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8</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9</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10</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11</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tc>
                  <a:txBody>
                    <a:bodyPr/>
                    <a:lstStyle/>
                    <a:p>
                      <a:pPr algn="ctr" fontAlgn="b"/>
                      <a:r>
                        <a:rPr lang="en-IN" sz="1050" b="1" u="none" strike="noStrike" dirty="0">
                          <a:effectLst/>
                        </a:rPr>
                        <a:t>12</a:t>
                      </a:r>
                      <a:endParaRPr lang="en-IN" sz="1050" b="1" i="0" u="none" strike="noStrike" dirty="0">
                        <a:solidFill>
                          <a:srgbClr val="000000"/>
                        </a:solidFill>
                        <a:effectLst/>
                        <a:latin typeface="Calibri" panose="020F0502020204030204" pitchFamily="34" charset="0"/>
                      </a:endParaRPr>
                    </a:p>
                  </a:txBody>
                  <a:tcPr marL="0" marR="0" marT="0" marB="0" anchor="ctr">
                    <a:solidFill>
                      <a:srgbClr val="C2DCE0"/>
                    </a:solidFill>
                  </a:tcPr>
                </a:tc>
                <a:extLst>
                  <a:ext uri="{0D108BD9-81ED-4DB2-BD59-A6C34878D82A}">
                    <a16:rowId xmlns:a16="http://schemas.microsoft.com/office/drawing/2014/main" val="1987157766"/>
                  </a:ext>
                </a:extLst>
              </a:tr>
              <a:tr h="249714">
                <a:tc>
                  <a:txBody>
                    <a:bodyPr/>
                    <a:lstStyle/>
                    <a:p>
                      <a:pPr algn="ctr" fontAlgn="b"/>
                      <a:r>
                        <a:rPr lang="en-IN" sz="1100" b="0" i="0" u="none" strike="noStrike" dirty="0">
                          <a:solidFill>
                            <a:srgbClr val="000000"/>
                          </a:solidFill>
                          <a:effectLst/>
                          <a:latin typeface="Calibri" panose="020F0502020204030204" pitchFamily="34" charset="0"/>
                        </a:rPr>
                        <a:t>01-11-2022</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6195</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722594730"/>
                  </a:ext>
                </a:extLst>
              </a:tr>
              <a:tr h="249714">
                <a:tc>
                  <a:txBody>
                    <a:bodyPr/>
                    <a:lstStyle/>
                    <a:p>
                      <a:pPr algn="ctr" fontAlgn="b"/>
                      <a:r>
                        <a:rPr lang="en-IN" sz="1100" b="0" i="0" u="none" strike="noStrike">
                          <a:solidFill>
                            <a:srgbClr val="000000"/>
                          </a:solidFill>
                          <a:effectLst/>
                          <a:latin typeface="Calibri" panose="020F0502020204030204" pitchFamily="34" charset="0"/>
                        </a:rPr>
                        <a:t>01-12-2022</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4601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3561814364"/>
                  </a:ext>
                </a:extLst>
              </a:tr>
              <a:tr h="249714">
                <a:tc>
                  <a:txBody>
                    <a:bodyPr/>
                    <a:lstStyle/>
                    <a:p>
                      <a:pPr algn="ctr" fontAlgn="b"/>
                      <a:r>
                        <a:rPr lang="en-IN" sz="1100" b="0" i="0" u="none" strike="noStrike" dirty="0">
                          <a:solidFill>
                            <a:srgbClr val="000000"/>
                          </a:solidFill>
                          <a:effectLst/>
                          <a:latin typeface="Calibri" panose="020F0502020204030204" pitchFamily="34" charset="0"/>
                        </a:rPr>
                        <a:t>01-01-2023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5962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2840752186"/>
                  </a:ext>
                </a:extLst>
              </a:tr>
              <a:tr h="249714">
                <a:tc>
                  <a:txBody>
                    <a:bodyPr/>
                    <a:lstStyle/>
                    <a:p>
                      <a:pPr algn="ctr" fontAlgn="b"/>
                      <a:r>
                        <a:rPr lang="en-IN" sz="1100" b="0" i="0" u="none" strike="noStrike">
                          <a:solidFill>
                            <a:srgbClr val="000000"/>
                          </a:solidFill>
                          <a:effectLst/>
                          <a:latin typeface="Calibri" panose="020F0502020204030204" pitchFamily="34" charset="0"/>
                        </a:rPr>
                        <a:t>01-02-2023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5625</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2244302803"/>
                  </a:ext>
                </a:extLst>
              </a:tr>
              <a:tr h="249714">
                <a:tc>
                  <a:txBody>
                    <a:bodyPr/>
                    <a:lstStyle/>
                    <a:p>
                      <a:pPr algn="ctr" fontAlgn="b"/>
                      <a:r>
                        <a:rPr lang="en-IN" sz="1100" b="0" i="0" u="none" strike="noStrike" dirty="0">
                          <a:solidFill>
                            <a:srgbClr val="000000"/>
                          </a:solidFill>
                          <a:effectLst/>
                          <a:latin typeface="Calibri" panose="020F0502020204030204" pitchFamily="34" charset="0"/>
                        </a:rPr>
                        <a:t>01-03-2023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6042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906788329"/>
                  </a:ext>
                </a:extLst>
              </a:tr>
              <a:tr h="249714">
                <a:tc>
                  <a:txBody>
                    <a:bodyPr/>
                    <a:lstStyle/>
                    <a:p>
                      <a:pPr algn="ctr" fontAlgn="b"/>
                      <a:r>
                        <a:rPr lang="en-IN" sz="1100" b="0" i="0" u="none" strike="noStrike" dirty="0">
                          <a:solidFill>
                            <a:srgbClr val="000000"/>
                          </a:solidFill>
                          <a:effectLst/>
                          <a:latin typeface="Calibri" panose="020F0502020204030204" pitchFamily="34" charset="0"/>
                        </a:rPr>
                        <a:t>01-04-2023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5222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392681427"/>
                  </a:ext>
                </a:extLst>
              </a:tr>
              <a:tr h="249714">
                <a:tc>
                  <a:txBody>
                    <a:bodyPr/>
                    <a:lstStyle/>
                    <a:p>
                      <a:pPr algn="ctr" fontAlgn="b"/>
                      <a:r>
                        <a:rPr lang="en-IN" sz="1100" b="0" i="0" u="none" strike="noStrike" dirty="0">
                          <a:solidFill>
                            <a:srgbClr val="000000"/>
                          </a:solidFill>
                          <a:effectLst/>
                          <a:latin typeface="Calibri" panose="020F0502020204030204" pitchFamily="34" charset="0"/>
                        </a:rPr>
                        <a:t>01-05-2023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6101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310450166"/>
                  </a:ext>
                </a:extLst>
              </a:tr>
              <a:tr h="249714">
                <a:tc>
                  <a:txBody>
                    <a:bodyPr/>
                    <a:lstStyle/>
                    <a:p>
                      <a:pPr algn="ctr" fontAlgn="b"/>
                      <a:r>
                        <a:rPr lang="en-IN" sz="1100" b="0" i="0" u="none" strike="noStrike">
                          <a:solidFill>
                            <a:srgbClr val="000000"/>
                          </a:solidFill>
                          <a:effectLst/>
                          <a:latin typeface="Calibri" panose="020F0502020204030204" pitchFamily="34" charset="0"/>
                        </a:rPr>
                        <a:t>01-06-2023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5931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333684439"/>
                  </a:ext>
                </a:extLst>
              </a:tr>
              <a:tr h="249714">
                <a:tc>
                  <a:txBody>
                    <a:bodyPr/>
                    <a:lstStyle/>
                    <a:p>
                      <a:pPr algn="ctr" fontAlgn="b"/>
                      <a:r>
                        <a:rPr lang="en-IN" sz="1100" b="0" i="0" u="none" strike="noStrike" dirty="0">
                          <a:solidFill>
                            <a:srgbClr val="000000"/>
                          </a:solidFill>
                          <a:effectLst/>
                          <a:latin typeface="Calibri" panose="020F0502020204030204" pitchFamily="34" charset="0"/>
                        </a:rPr>
                        <a:t>01-07-2023</a:t>
                      </a:r>
                    </a:p>
                  </a:txBody>
                  <a:tcPr marL="0" marR="0" marT="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5437</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FF0000"/>
                          </a:solidFill>
                          <a:effectLst/>
                          <a:latin typeface="Calibri" panose="020F0502020204030204" pitchFamily="34" charset="0"/>
                        </a:rPr>
                        <a:t>1</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656298706"/>
                  </a:ext>
                </a:extLst>
              </a:tr>
              <a:tr h="249714">
                <a:tc>
                  <a:txBody>
                    <a:bodyPr/>
                    <a:lstStyle/>
                    <a:p>
                      <a:pPr algn="ctr" fontAlgn="b"/>
                      <a:r>
                        <a:rPr lang="en-IN" sz="1100" b="0" i="0" u="none" strike="noStrike">
                          <a:solidFill>
                            <a:srgbClr val="000000"/>
                          </a:solidFill>
                          <a:effectLst/>
                          <a:latin typeface="Calibri" panose="020F0502020204030204" pitchFamily="34" charset="0"/>
                        </a:rPr>
                        <a:t>01-08-2023</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6618</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3909690577"/>
                  </a:ext>
                </a:extLst>
              </a:tr>
              <a:tr h="249714">
                <a:tc>
                  <a:txBody>
                    <a:bodyPr/>
                    <a:lstStyle/>
                    <a:p>
                      <a:pPr algn="ctr" fontAlgn="b"/>
                      <a:r>
                        <a:rPr lang="en-IN" sz="1100" b="0" i="0" u="none" strike="noStrike" dirty="0">
                          <a:solidFill>
                            <a:srgbClr val="000000"/>
                          </a:solidFill>
                          <a:effectLst/>
                          <a:latin typeface="Calibri" panose="020F0502020204030204" pitchFamily="34" charset="0"/>
                        </a:rPr>
                        <a:t>01-09-2023</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2123</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710436262"/>
                  </a:ext>
                </a:extLst>
              </a:tr>
              <a:tr h="249714">
                <a:tc>
                  <a:txBody>
                    <a:bodyPr/>
                    <a:lstStyle/>
                    <a:p>
                      <a:pPr algn="ctr" fontAlgn="b"/>
                      <a:r>
                        <a:rPr lang="en-IN" sz="1100" b="0" i="0" u="none" strike="noStrike" dirty="0">
                          <a:solidFill>
                            <a:srgbClr val="000000"/>
                          </a:solidFill>
                          <a:effectLst/>
                          <a:latin typeface="Calibri" panose="020F0502020204030204" pitchFamily="34" charset="0"/>
                        </a:rPr>
                        <a:t>01-10-2023</a:t>
                      </a:r>
                    </a:p>
                  </a:txBody>
                  <a:tcPr marL="0" marR="0" marT="0" marB="0" anchor="b">
                    <a:solidFill>
                      <a:srgbClr val="BCE292"/>
                    </a:solidFill>
                  </a:tcPr>
                </a:tc>
                <a:tc>
                  <a:txBody>
                    <a:bodyPr/>
                    <a:lstStyle/>
                    <a:p>
                      <a:pPr algn="ctr" fontAlgn="b"/>
                      <a:r>
                        <a:rPr lang="en-IN" sz="1100" b="0" i="0" u="none" strike="noStrike" dirty="0">
                          <a:solidFill>
                            <a:srgbClr val="000000"/>
                          </a:solidFill>
                          <a:effectLst/>
                          <a:latin typeface="Calibri" panose="020F0502020204030204" pitchFamily="34" charset="0"/>
                        </a:rPr>
                        <a:t>1762</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0" marR="0" marT="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tc>
                <a:extLst>
                  <a:ext uri="{0D108BD9-81ED-4DB2-BD59-A6C34878D82A}">
                    <a16:rowId xmlns:a16="http://schemas.microsoft.com/office/drawing/2014/main" val="1442277461"/>
                  </a:ext>
                </a:extLst>
              </a:tr>
              <a:tr h="249714">
                <a:tc>
                  <a:txBody>
                    <a:bodyPr/>
                    <a:lstStyle/>
                    <a:p>
                      <a:pPr algn="ctr" fontAlgn="b"/>
                      <a:r>
                        <a:rPr lang="en-IN" sz="1100" b="0" i="0" u="none" strike="noStrike" dirty="0">
                          <a:solidFill>
                            <a:srgbClr val="000000"/>
                          </a:solidFill>
                          <a:effectLst/>
                          <a:latin typeface="Calibri" panose="020F0502020204030204" pitchFamily="34" charset="0"/>
                        </a:rPr>
                        <a:t>01-11-2023</a:t>
                      </a:r>
                    </a:p>
                  </a:txBody>
                  <a:tcPr marL="7620" marR="7620" marT="762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1848</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456184791"/>
                  </a:ext>
                </a:extLst>
              </a:tr>
              <a:tr h="249714">
                <a:tc>
                  <a:txBody>
                    <a:bodyPr/>
                    <a:lstStyle/>
                    <a:p>
                      <a:pPr algn="ctr" fontAlgn="b"/>
                      <a:r>
                        <a:rPr lang="en-IN" sz="1100" b="0" i="0" u="none" strike="noStrike">
                          <a:solidFill>
                            <a:srgbClr val="000000"/>
                          </a:solidFill>
                          <a:effectLst/>
                          <a:latin typeface="Calibri" panose="020F0502020204030204" pitchFamily="34" charset="0"/>
                        </a:rPr>
                        <a:t>01-12-2023</a:t>
                      </a:r>
                    </a:p>
                  </a:txBody>
                  <a:tcPr marL="7620" marR="7620" marT="7620" marB="0" anchor="b">
                    <a:solidFill>
                      <a:srgbClr val="BCE292"/>
                    </a:solidFill>
                  </a:tcPr>
                </a:tc>
                <a:tc>
                  <a:txBody>
                    <a:bodyPr/>
                    <a:lstStyle/>
                    <a:p>
                      <a:pPr algn="ctr" fontAlgn="b"/>
                      <a:r>
                        <a:rPr lang="en-IN" sz="1100" b="0" i="0" u="none" strike="noStrike">
                          <a:solidFill>
                            <a:srgbClr val="000000"/>
                          </a:solidFill>
                          <a:effectLst/>
                          <a:latin typeface="Calibri" panose="020F0502020204030204" pitchFamily="34" charset="0"/>
                        </a:rPr>
                        <a:t>1894</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IN" sz="11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183395786"/>
                  </a:ext>
                </a:extLst>
              </a:tr>
            </a:tbl>
          </a:graphicData>
        </a:graphic>
      </p:graphicFrame>
    </p:spTree>
    <p:extLst>
      <p:ext uri="{BB962C8B-B14F-4D97-AF65-F5344CB8AC3E}">
        <p14:creationId xmlns:p14="http://schemas.microsoft.com/office/powerpoint/2010/main" val="211623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COHORT ANALYSIS RETENTION BY MONTH</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1BD26D0-1F32-4B25-B2BC-369147E5AC1C}"/>
              </a:ext>
            </a:extLst>
          </p:cNvPr>
          <p:cNvSpPr txBox="1"/>
          <p:nvPr/>
        </p:nvSpPr>
        <p:spPr>
          <a:xfrm>
            <a:off x="572429" y="953320"/>
            <a:ext cx="7937091" cy="2739211"/>
          </a:xfrm>
          <a:prstGeom prst="rect">
            <a:avLst/>
          </a:prstGeom>
          <a:noFill/>
          <a:ln>
            <a:solidFill>
              <a:schemeClr val="tx1"/>
            </a:solidFill>
          </a:ln>
        </p:spPr>
        <p:txBody>
          <a:bodyPr wrap="square" rtlCol="0">
            <a:spAutoFit/>
          </a:bodyPr>
          <a:lstStyle/>
          <a:p>
            <a:pPr algn="ctr"/>
            <a:r>
              <a:rPr lang="en-US" sz="1800" b="1" dirty="0">
                <a:solidFill>
                  <a:srgbClr val="C00000"/>
                </a:solidFill>
                <a:effectLst>
                  <a:outerShdw blurRad="50800" dist="38100" dir="2700000" algn="tl" rotWithShape="0">
                    <a:prstClr val="black">
                      <a:alpha val="40000"/>
                    </a:prstClr>
                  </a:outerShdw>
                </a:effectLst>
              </a:rPr>
              <a:t>INSIGHTS</a:t>
            </a:r>
          </a:p>
          <a:p>
            <a:pPr algn="ctr"/>
            <a:endParaRPr lang="en-US" b="1" dirty="0">
              <a:solidFill>
                <a:srgbClr val="C00000"/>
              </a:solidFill>
            </a:endParaRPr>
          </a:p>
          <a:p>
            <a:pPr marL="285750" indent="-285750">
              <a:buFont typeface="Wingdings" panose="05000000000000000000" pitchFamily="2" charset="2"/>
              <a:buChar char="v"/>
            </a:pPr>
            <a:r>
              <a:rPr lang="en-US" dirty="0"/>
              <a:t>Customers from 3 cohorts</a:t>
            </a:r>
            <a:r>
              <a:rPr lang="en-US" b="1" dirty="0"/>
              <a:t>(March 2022, Oct 2022, July 2023) </a:t>
            </a:r>
            <a:r>
              <a:rPr lang="en-US" dirty="0"/>
              <a:t>have made purchases in the immediate next month after the cohort month.</a:t>
            </a:r>
          </a:p>
          <a:p>
            <a:endParaRPr lang="en-US" dirty="0"/>
          </a:p>
          <a:p>
            <a:pPr marL="285750" indent="-285750">
              <a:buFont typeface="Wingdings" panose="05000000000000000000" pitchFamily="2" charset="2"/>
              <a:buChar char="v"/>
            </a:pPr>
            <a:r>
              <a:rPr lang="en-US" b="1" dirty="0"/>
              <a:t>January 2022 </a:t>
            </a:r>
            <a:r>
              <a:rPr lang="en-US" dirty="0"/>
              <a:t>cohort has the highest number of repeat customers, with </a:t>
            </a:r>
            <a:r>
              <a:rPr lang="en-US" b="1" dirty="0"/>
              <a:t>5 </a:t>
            </a:r>
            <a:r>
              <a:rPr lang="en-US" dirty="0"/>
              <a:t>individuals making repeat purchases within the following 10 months.</a:t>
            </a:r>
          </a:p>
          <a:p>
            <a:endParaRPr lang="en-US" dirty="0"/>
          </a:p>
          <a:p>
            <a:pPr marL="285750" indent="-285750">
              <a:buFont typeface="Wingdings" panose="05000000000000000000" pitchFamily="2" charset="2"/>
              <a:buChar char="v"/>
            </a:pPr>
            <a:r>
              <a:rPr lang="en-US" dirty="0"/>
              <a:t>Customers from </a:t>
            </a:r>
            <a:r>
              <a:rPr lang="en-US" b="1" dirty="0"/>
              <a:t>17 cohorts </a:t>
            </a:r>
            <a:r>
              <a:rPr lang="en-US" dirty="0"/>
              <a:t>did not make any purchases in the following 12 months.</a:t>
            </a:r>
          </a:p>
          <a:p>
            <a:endParaRPr lang="en-US" dirty="0"/>
          </a:p>
          <a:p>
            <a:pPr marL="285750" indent="-285750">
              <a:buFont typeface="Wingdings" panose="05000000000000000000" pitchFamily="2" charset="2"/>
              <a:buChar char="v"/>
            </a:pPr>
            <a:r>
              <a:rPr lang="en-US" b="1" dirty="0"/>
              <a:t>Last 5 cohorts </a:t>
            </a:r>
            <a:r>
              <a:rPr lang="en-US" dirty="0"/>
              <a:t>did not have any repeat customers in the following 12 months.</a:t>
            </a:r>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3368870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SALES TRENDS &amp; SEASONALITY</a:t>
            </a:r>
          </a:p>
        </p:txBody>
      </p:sp>
    </p:spTree>
    <p:extLst>
      <p:ext uri="{BB962C8B-B14F-4D97-AF65-F5344CB8AC3E}">
        <p14:creationId xmlns:p14="http://schemas.microsoft.com/office/powerpoint/2010/main" val="3927301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BFADFB28-F0FC-4677-A5F8-B605A527973E}"/>
              </a:ext>
            </a:extLst>
          </p:cNvPr>
          <p:cNvGraphicFramePr>
            <a:graphicFrameLocks/>
          </p:cNvGraphicFramePr>
          <p:nvPr>
            <p:extLst>
              <p:ext uri="{D42A27DB-BD31-4B8C-83A1-F6EECF244321}">
                <p14:modId xmlns:p14="http://schemas.microsoft.com/office/powerpoint/2010/main" val="2689743583"/>
              </p:ext>
            </p:extLst>
          </p:nvPr>
        </p:nvGraphicFramePr>
        <p:xfrm>
          <a:off x="312234" y="906966"/>
          <a:ext cx="5211337" cy="35163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AAC15DEF-84D0-4DF2-A263-3AAE997C98B3}"/>
              </a:ext>
            </a:extLst>
          </p:cNvPr>
          <p:cNvGraphicFramePr>
            <a:graphicFrameLocks noGrp="1"/>
          </p:cNvGraphicFramePr>
          <p:nvPr>
            <p:extLst>
              <p:ext uri="{D42A27DB-BD31-4B8C-83A1-F6EECF244321}">
                <p14:modId xmlns:p14="http://schemas.microsoft.com/office/powerpoint/2010/main" val="3223095869"/>
              </p:ext>
            </p:extLst>
          </p:nvPr>
        </p:nvGraphicFramePr>
        <p:xfrm>
          <a:off x="5925015" y="1025912"/>
          <a:ext cx="2906751" cy="3211546"/>
        </p:xfrm>
        <a:graphic>
          <a:graphicData uri="http://schemas.openxmlformats.org/drawingml/2006/table">
            <a:tbl>
              <a:tblPr>
                <a:effectLst>
                  <a:outerShdw blurRad="50800" dist="38100" dir="2700000" algn="tl" rotWithShape="0">
                    <a:prstClr val="black">
                      <a:alpha val="40000"/>
                    </a:prstClr>
                  </a:outerShdw>
                </a:effectLst>
                <a:tableStyleId>{8EC7A202-D894-4549-BF34-816215706C42}</a:tableStyleId>
              </a:tblPr>
              <a:tblGrid>
                <a:gridCol w="975553">
                  <a:extLst>
                    <a:ext uri="{9D8B030D-6E8A-4147-A177-3AD203B41FA5}">
                      <a16:colId xmlns:a16="http://schemas.microsoft.com/office/drawing/2014/main" val="717435891"/>
                    </a:ext>
                  </a:extLst>
                </a:gridCol>
                <a:gridCol w="1174646">
                  <a:extLst>
                    <a:ext uri="{9D8B030D-6E8A-4147-A177-3AD203B41FA5}">
                      <a16:colId xmlns:a16="http://schemas.microsoft.com/office/drawing/2014/main" val="158447205"/>
                    </a:ext>
                  </a:extLst>
                </a:gridCol>
                <a:gridCol w="756552">
                  <a:extLst>
                    <a:ext uri="{9D8B030D-6E8A-4147-A177-3AD203B41FA5}">
                      <a16:colId xmlns:a16="http://schemas.microsoft.com/office/drawing/2014/main" val="3517688603"/>
                    </a:ext>
                  </a:extLst>
                </a:gridCol>
              </a:tblGrid>
              <a:tr h="247042">
                <a:tc>
                  <a:txBody>
                    <a:bodyPr/>
                    <a:lstStyle/>
                    <a:p>
                      <a:pPr algn="ctr" fontAlgn="b"/>
                      <a:r>
                        <a:rPr lang="en-IN" sz="1100" b="1" u="none" strike="noStrike" dirty="0">
                          <a:effectLst/>
                        </a:rPr>
                        <a:t>Month</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tc>
                  <a:txBody>
                    <a:bodyPr/>
                    <a:lstStyle/>
                    <a:p>
                      <a:pPr algn="ctr" fontAlgn="b"/>
                      <a:r>
                        <a:rPr lang="en-IN" sz="1100" b="1" u="none" strike="noStrike" dirty="0">
                          <a:effectLst/>
                        </a:rPr>
                        <a:t>Revenue</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tc>
                  <a:txBody>
                    <a:bodyPr/>
                    <a:lstStyle/>
                    <a:p>
                      <a:pPr algn="ctr" fontAlgn="b"/>
                      <a:r>
                        <a:rPr lang="en-IN" sz="1100" b="1" u="none" strike="noStrike" dirty="0">
                          <a:effectLst/>
                        </a:rPr>
                        <a:t>Profit%</a:t>
                      </a:r>
                      <a:endParaRPr lang="en-IN" sz="1100" b="1" i="0" u="none" strike="noStrike" dirty="0">
                        <a:solidFill>
                          <a:srgbClr val="000000"/>
                        </a:solidFill>
                        <a:effectLst/>
                        <a:latin typeface="Calibri" panose="020F0502020204030204" pitchFamily="34" charset="0"/>
                      </a:endParaRPr>
                    </a:p>
                  </a:txBody>
                  <a:tcPr marL="0" marR="0" marT="0" marB="0" anchor="b">
                    <a:solidFill>
                      <a:srgbClr val="C2DCE0"/>
                    </a:solidFill>
                  </a:tcPr>
                </a:tc>
                <a:extLst>
                  <a:ext uri="{0D108BD9-81ED-4DB2-BD59-A6C34878D82A}">
                    <a16:rowId xmlns:a16="http://schemas.microsoft.com/office/drawing/2014/main" val="1499653332"/>
                  </a:ext>
                </a:extLst>
              </a:tr>
              <a:tr h="247042">
                <a:tc>
                  <a:txBody>
                    <a:bodyPr/>
                    <a:lstStyle/>
                    <a:p>
                      <a:pPr algn="ctr" fontAlgn="b"/>
                      <a:r>
                        <a:rPr lang="en-IN" sz="1100" u="none" strike="noStrike" dirty="0">
                          <a:effectLst/>
                        </a:rPr>
                        <a:t>Jan</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1171800.85</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7.45%</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78969852"/>
                  </a:ext>
                </a:extLst>
              </a:tr>
              <a:tr h="247042">
                <a:tc>
                  <a:txBody>
                    <a:bodyPr/>
                    <a:lstStyle/>
                    <a:p>
                      <a:pPr algn="ctr" fontAlgn="b"/>
                      <a:r>
                        <a:rPr lang="en-IN" sz="1100" u="none" strike="noStrike">
                          <a:effectLst/>
                        </a:rPr>
                        <a:t>Feb</a:t>
                      </a:r>
                      <a:endParaRPr lang="en-IN" sz="11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1128080.31</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7.27%</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99006224"/>
                  </a:ext>
                </a:extLst>
              </a:tr>
              <a:tr h="247042">
                <a:tc>
                  <a:txBody>
                    <a:bodyPr/>
                    <a:lstStyle/>
                    <a:p>
                      <a:pPr algn="ctr" fontAlgn="b"/>
                      <a:r>
                        <a:rPr lang="en-IN" sz="1100" u="none" strike="noStrike">
                          <a:effectLst/>
                        </a:rPr>
                        <a:t>Mar</a:t>
                      </a:r>
                      <a:endParaRPr lang="en-IN" sz="11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1470749.13</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9.57%</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67709787"/>
                  </a:ext>
                </a:extLst>
              </a:tr>
              <a:tr h="247042">
                <a:tc>
                  <a:txBody>
                    <a:bodyPr/>
                    <a:lstStyle/>
                    <a:p>
                      <a:pPr algn="ctr" fontAlgn="b"/>
                      <a:r>
                        <a:rPr lang="en-IN" sz="1100" u="none" strike="noStrike" dirty="0">
                          <a:effectLst/>
                        </a:rPr>
                        <a:t>Apr</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1318061.37</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8.12%</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4730094"/>
                  </a:ext>
                </a:extLst>
              </a:tr>
              <a:tr h="247042">
                <a:tc>
                  <a:txBody>
                    <a:bodyPr/>
                    <a:lstStyle/>
                    <a:p>
                      <a:pPr algn="ctr" fontAlgn="b"/>
                      <a:r>
                        <a:rPr lang="en-IN" sz="1100" u="none" strike="noStrike">
                          <a:effectLst/>
                        </a:rPr>
                        <a:t>May</a:t>
                      </a:r>
                      <a:endParaRPr lang="en-IN" sz="11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1608857.98</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9.79%</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90459473"/>
                  </a:ext>
                </a:extLst>
              </a:tr>
              <a:tr h="247042">
                <a:tc>
                  <a:txBody>
                    <a:bodyPr/>
                    <a:lstStyle/>
                    <a:p>
                      <a:pPr algn="ctr" fontAlgn="b"/>
                      <a:r>
                        <a:rPr lang="en-IN" sz="1100" u="none" strike="noStrike" dirty="0">
                          <a:effectLst/>
                        </a:rPr>
                        <a:t>Jun</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1550686.56</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9.93%</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82230707"/>
                  </a:ext>
                </a:extLst>
              </a:tr>
              <a:tr h="247042">
                <a:tc>
                  <a:txBody>
                    <a:bodyPr/>
                    <a:lstStyle/>
                    <a:p>
                      <a:pPr algn="ctr" fontAlgn="b"/>
                      <a:r>
                        <a:rPr lang="en-IN" sz="1100" u="none" strike="noStrike">
                          <a:effectLst/>
                        </a:rPr>
                        <a:t>Jul</a:t>
                      </a:r>
                      <a:endParaRPr lang="en-IN" sz="11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1498339.49</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9.83%</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82542589"/>
                  </a:ext>
                </a:extLst>
              </a:tr>
              <a:tr h="247042">
                <a:tc>
                  <a:txBody>
                    <a:bodyPr/>
                    <a:lstStyle/>
                    <a:p>
                      <a:pPr algn="ctr" fontAlgn="b"/>
                      <a:r>
                        <a:rPr lang="en-IN" sz="1100" u="none" strike="noStrike" dirty="0">
                          <a:effectLst/>
                        </a:rPr>
                        <a:t>Aug</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1694562.3</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10.80%</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5171607"/>
                  </a:ext>
                </a:extLst>
              </a:tr>
              <a:tr h="247042">
                <a:tc>
                  <a:txBody>
                    <a:bodyPr/>
                    <a:lstStyle/>
                    <a:p>
                      <a:pPr algn="ctr" fontAlgn="b"/>
                      <a:r>
                        <a:rPr lang="en-IN" sz="1100" u="none" strike="noStrike">
                          <a:effectLst/>
                        </a:rPr>
                        <a:t>Sep</a:t>
                      </a:r>
                      <a:endParaRPr lang="en-IN" sz="1100" b="0" i="0" u="none" strike="noStrike">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1007083.19</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6.28%</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54776755"/>
                  </a:ext>
                </a:extLst>
              </a:tr>
              <a:tr h="247042">
                <a:tc>
                  <a:txBody>
                    <a:bodyPr/>
                    <a:lstStyle/>
                    <a:p>
                      <a:pPr algn="ctr" fontAlgn="b"/>
                      <a:r>
                        <a:rPr lang="en-IN" sz="1100" u="none" strike="noStrike" dirty="0">
                          <a:effectLst/>
                        </a:rPr>
                        <a:t>Oct</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1012028.22</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6.28%</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02085388"/>
                  </a:ext>
                </a:extLst>
              </a:tr>
              <a:tr h="247042">
                <a:tc>
                  <a:txBody>
                    <a:bodyPr/>
                    <a:lstStyle/>
                    <a:p>
                      <a:pPr algn="ctr" fontAlgn="b"/>
                      <a:r>
                        <a:rPr lang="en-IN" sz="1100" u="none" strike="noStrike" dirty="0">
                          <a:effectLst/>
                        </a:rPr>
                        <a:t>Nov</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a:effectLst/>
                        </a:rPr>
                        <a:t>1321280.27</a:t>
                      </a:r>
                      <a:endParaRPr lang="en-IN"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a:effectLst/>
                        </a:rPr>
                        <a:t>8.22%</a:t>
                      </a:r>
                      <a:endParaRPr lang="en-IN"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05689648"/>
                  </a:ext>
                </a:extLst>
              </a:tr>
              <a:tr h="247042">
                <a:tc>
                  <a:txBody>
                    <a:bodyPr/>
                    <a:lstStyle/>
                    <a:p>
                      <a:pPr algn="ctr" fontAlgn="b"/>
                      <a:r>
                        <a:rPr lang="en-IN" sz="1100" u="none" strike="noStrike" dirty="0">
                          <a:effectLst/>
                        </a:rPr>
                        <a:t>Dec</a:t>
                      </a:r>
                      <a:endParaRPr lang="en-IN" sz="1100" b="0" i="0" u="none" strike="noStrike" dirty="0">
                        <a:solidFill>
                          <a:srgbClr val="000000"/>
                        </a:solidFill>
                        <a:effectLst/>
                        <a:latin typeface="Calibri" panose="020F0502020204030204" pitchFamily="34" charset="0"/>
                      </a:endParaRPr>
                    </a:p>
                  </a:txBody>
                  <a:tcPr marL="0" marR="0" marT="0" marB="0" anchor="b">
                    <a:solidFill>
                      <a:srgbClr val="BCE292"/>
                    </a:solidFill>
                  </a:tcPr>
                </a:tc>
                <a:tc>
                  <a:txBody>
                    <a:bodyPr/>
                    <a:lstStyle/>
                    <a:p>
                      <a:pPr algn="ctr" fontAlgn="b"/>
                      <a:r>
                        <a:rPr lang="en-IN" sz="1100" u="none" strike="noStrike" dirty="0">
                          <a:effectLst/>
                        </a:rPr>
                        <a:t>1031330.4</a:t>
                      </a:r>
                      <a:endParaRPr lang="en-IN" sz="11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IN" sz="1100" u="none" strike="noStrike" dirty="0">
                          <a:effectLst/>
                        </a:rPr>
                        <a:t>6.46%</a:t>
                      </a:r>
                      <a:endParaRPr lang="en-IN"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06716"/>
                  </a:ext>
                </a:extLst>
              </a:tr>
            </a:tbl>
          </a:graphicData>
        </a:graphic>
      </p:graphicFrame>
    </p:spTree>
    <p:extLst>
      <p:ext uri="{BB962C8B-B14F-4D97-AF65-F5344CB8AC3E}">
        <p14:creationId xmlns:p14="http://schemas.microsoft.com/office/powerpoint/2010/main" val="3880905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A6FDA593-996C-41E5-AADA-0AB4AAD28C1E}"/>
              </a:ext>
            </a:extLst>
          </p:cNvPr>
          <p:cNvGraphicFramePr>
            <a:graphicFrameLocks/>
          </p:cNvGraphicFramePr>
          <p:nvPr>
            <p:extLst>
              <p:ext uri="{D42A27DB-BD31-4B8C-83A1-F6EECF244321}">
                <p14:modId xmlns:p14="http://schemas.microsoft.com/office/powerpoint/2010/main" val="111227720"/>
              </p:ext>
            </p:extLst>
          </p:nvPr>
        </p:nvGraphicFramePr>
        <p:xfrm>
          <a:off x="223024" y="780585"/>
          <a:ext cx="8616176" cy="36055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7607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FC74B46B-52BA-49D8-B2C0-A4DD0178DB0C}"/>
              </a:ext>
            </a:extLst>
          </p:cNvPr>
          <p:cNvGraphicFramePr>
            <a:graphicFrameLocks/>
          </p:cNvGraphicFramePr>
          <p:nvPr>
            <p:extLst>
              <p:ext uri="{D42A27DB-BD31-4B8C-83A1-F6EECF244321}">
                <p14:modId xmlns:p14="http://schemas.microsoft.com/office/powerpoint/2010/main" val="2492091452"/>
              </p:ext>
            </p:extLst>
          </p:nvPr>
        </p:nvGraphicFramePr>
        <p:xfrm>
          <a:off x="503120" y="817756"/>
          <a:ext cx="8006399" cy="36129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6205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E456C53A-00A7-40C1-8D39-55D205D0AB19}"/>
              </a:ext>
            </a:extLst>
          </p:cNvPr>
          <p:cNvGraphicFramePr>
            <a:graphicFrameLocks/>
          </p:cNvGraphicFramePr>
          <p:nvPr>
            <p:extLst>
              <p:ext uri="{D42A27DB-BD31-4B8C-83A1-F6EECF244321}">
                <p14:modId xmlns:p14="http://schemas.microsoft.com/office/powerpoint/2010/main" val="1989561176"/>
              </p:ext>
            </p:extLst>
          </p:nvPr>
        </p:nvGraphicFramePr>
        <p:xfrm>
          <a:off x="4713249" y="936703"/>
          <a:ext cx="4200294" cy="34122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C133C5E-9C0E-4839-BF8D-D83ECEBF3EB9}"/>
              </a:ext>
            </a:extLst>
          </p:cNvPr>
          <p:cNvGraphicFramePr>
            <a:graphicFrameLocks/>
          </p:cNvGraphicFramePr>
          <p:nvPr>
            <p:extLst>
              <p:ext uri="{D42A27DB-BD31-4B8C-83A1-F6EECF244321}">
                <p14:modId xmlns:p14="http://schemas.microsoft.com/office/powerpoint/2010/main" val="3900055920"/>
              </p:ext>
            </p:extLst>
          </p:nvPr>
        </p:nvGraphicFramePr>
        <p:xfrm>
          <a:off x="230457" y="936702"/>
          <a:ext cx="4256052" cy="34122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0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DCEAC19F-47BC-4DE2-9598-9633C4D083C3}"/>
              </a:ext>
            </a:extLst>
          </p:cNvPr>
          <p:cNvGraphicFramePr>
            <a:graphicFrameLocks/>
          </p:cNvGraphicFramePr>
          <p:nvPr>
            <p:extLst>
              <p:ext uri="{D42A27DB-BD31-4B8C-83A1-F6EECF244321}">
                <p14:modId xmlns:p14="http://schemas.microsoft.com/office/powerpoint/2010/main" val="4185002183"/>
              </p:ext>
            </p:extLst>
          </p:nvPr>
        </p:nvGraphicFramePr>
        <p:xfrm>
          <a:off x="412595" y="772686"/>
          <a:ext cx="8318809" cy="35981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3315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SALES TRENDS &amp; SEASONALITY</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91F7584-475F-4942-B696-36594AFDCB97}"/>
              </a:ext>
            </a:extLst>
          </p:cNvPr>
          <p:cNvSpPr txBox="1"/>
          <p:nvPr/>
        </p:nvSpPr>
        <p:spPr>
          <a:xfrm>
            <a:off x="572429" y="981307"/>
            <a:ext cx="7937091" cy="2985433"/>
          </a:xfrm>
          <a:prstGeom prst="rect">
            <a:avLst/>
          </a:prstGeom>
          <a:noFill/>
          <a:ln>
            <a:solidFill>
              <a:schemeClr val="tx1"/>
            </a:solidFill>
          </a:ln>
        </p:spPr>
        <p:txBody>
          <a:bodyPr wrap="square" rtlCol="0">
            <a:spAutoFit/>
          </a:bodyPr>
          <a:lstStyle/>
          <a:p>
            <a:pPr algn="ctr"/>
            <a:r>
              <a:rPr lang="en-US" sz="2000" b="1" dirty="0">
                <a:solidFill>
                  <a:srgbClr val="C00000"/>
                </a:solidFill>
                <a:effectLst>
                  <a:outerShdw blurRad="50800" dist="38100" dir="2700000" algn="tl" rotWithShape="0">
                    <a:prstClr val="black">
                      <a:alpha val="40000"/>
                    </a:prstClr>
                  </a:outerShdw>
                </a:effectLst>
              </a:rPr>
              <a:t>Recommendations</a:t>
            </a:r>
          </a:p>
          <a:p>
            <a:pPr algn="ctr"/>
            <a:endParaRPr lang="en-US" b="1" dirty="0">
              <a:solidFill>
                <a:srgbClr val="C00000"/>
              </a:solidFill>
            </a:endParaRPr>
          </a:p>
          <a:p>
            <a:pPr marL="285750" indent="-285750">
              <a:buFont typeface="Wingdings" panose="05000000000000000000" pitchFamily="2" charset="2"/>
              <a:buChar char="v"/>
            </a:pPr>
            <a:r>
              <a:rPr lang="en-US" b="1" dirty="0"/>
              <a:t>Identify Causes for Sales Reductions:</a:t>
            </a:r>
            <a:r>
              <a:rPr lang="en-US" dirty="0"/>
              <a:t> Examine the factors leading to noticeable decreases in sales, such as the dip observed from September 2023.</a:t>
            </a:r>
          </a:p>
          <a:p>
            <a:pPr marL="285750" indent="-285750">
              <a:buFont typeface="Wingdings" panose="05000000000000000000" pitchFamily="2" charset="2"/>
              <a:buChar char="v"/>
            </a:pPr>
            <a:r>
              <a:rPr lang="en-US" b="1" dirty="0"/>
              <a:t>Customize Marketing and Product Strategies:</a:t>
            </a:r>
            <a:r>
              <a:rPr lang="en-US" dirty="0"/>
              <a:t> Gain insights into different customer segments that influence sales trends and contribution, allowing for more targeted marketing and tailored product offerings. As revenue tends to rise with higher discounts, offering greater and regular discounts could be an effective strategy.</a:t>
            </a:r>
          </a:p>
          <a:p>
            <a:pPr marL="285750" indent="-285750">
              <a:buFont typeface="Wingdings" panose="05000000000000000000" pitchFamily="2" charset="2"/>
              <a:buChar char="v"/>
            </a:pPr>
            <a:r>
              <a:rPr lang="en-US" b="1" dirty="0"/>
              <a:t>Identify Operational Shortcomings:</a:t>
            </a:r>
            <a:r>
              <a:rPr lang="en-US" dirty="0"/>
              <a:t> Review and improve operational processes to enhance efficiency and compare performance with industry competitors. Also, analyze external elements like unforeseen challenges or shifts in industry trends.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IN" b="1" dirty="0">
              <a:solidFill>
                <a:srgbClr val="C00000"/>
              </a:solidFill>
            </a:endParaRPr>
          </a:p>
        </p:txBody>
      </p:sp>
    </p:spTree>
    <p:extLst>
      <p:ext uri="{BB962C8B-B14F-4D97-AF65-F5344CB8AC3E}">
        <p14:creationId xmlns:p14="http://schemas.microsoft.com/office/powerpoint/2010/main" val="2551473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505D5-128A-49D4-BA5B-910FAAFE0FBA}"/>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810D20F-BEF6-4E60-BCB0-929CD9034DF9}"/>
              </a:ext>
            </a:extLst>
          </p:cNvPr>
          <p:cNvSpPr>
            <a:spLocks noGrp="1"/>
          </p:cNvSpPr>
          <p:nvPr>
            <p:ph type="title"/>
          </p:nvPr>
        </p:nvSpPr>
        <p:spPr/>
        <p:txBody>
          <a:bodyPr/>
          <a:lstStyle/>
          <a:p>
            <a:endParaRPr lang="en-IN"/>
          </a:p>
        </p:txBody>
      </p:sp>
      <p:pic>
        <p:nvPicPr>
          <p:cNvPr id="5" name="Picture 4" descr="Businessperson on a computer">
            <a:extLst>
              <a:ext uri="{FF2B5EF4-FFF2-40B4-BE49-F238E27FC236}">
                <a16:creationId xmlns:a16="http://schemas.microsoft.com/office/drawing/2014/main" id="{E89083B5-0709-4A23-A9D1-791129BCDCB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82000" contrast="-20000"/>
                    </a14:imgEffect>
                  </a14:imgLayer>
                </a14:imgProps>
              </a:ext>
            </a:extLst>
          </a:blip>
          <a:srcRect t="3749" b="3749"/>
          <a:stretch/>
        </p:blipFill>
        <p:spPr>
          <a:xfrm>
            <a:off x="0" y="0"/>
            <a:ext cx="9144000" cy="4757854"/>
          </a:xfrm>
          <a:prstGeom prst="rect">
            <a:avLst/>
          </a:prstGeom>
        </p:spPr>
      </p:pic>
      <p:sp>
        <p:nvSpPr>
          <p:cNvPr id="13" name="Title 2">
            <a:extLst>
              <a:ext uri="{FF2B5EF4-FFF2-40B4-BE49-F238E27FC236}">
                <a16:creationId xmlns:a16="http://schemas.microsoft.com/office/drawing/2014/main" id="{967BECC6-8B67-4870-9951-A3C33772A770}"/>
              </a:ext>
            </a:extLst>
          </p:cNvPr>
          <p:cNvSpPr txBox="1">
            <a:spLocks/>
          </p:cNvSpPr>
          <p:nvPr/>
        </p:nvSpPr>
        <p:spPr>
          <a:xfrm>
            <a:off x="568800" y="216506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3200" dirty="0">
                <a:solidFill>
                  <a:schemeClr val="tx2"/>
                </a:solidFill>
                <a:latin typeface="Arial" panose="020B0604020202020204" pitchFamily="34" charset="0"/>
                <a:cs typeface="Arial" panose="020B0604020202020204" pitchFamily="34" charset="0"/>
              </a:rPr>
              <a:t>FINAL RECOMMENDATIONS</a:t>
            </a:r>
          </a:p>
        </p:txBody>
      </p:sp>
    </p:spTree>
    <p:extLst>
      <p:ext uri="{BB962C8B-B14F-4D97-AF65-F5344CB8AC3E}">
        <p14:creationId xmlns:p14="http://schemas.microsoft.com/office/powerpoint/2010/main" val="323031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13A03-8D9A-7F6B-8C2F-3ECD30D76846}"/>
              </a:ext>
            </a:extLst>
          </p:cNvPr>
          <p:cNvSpPr>
            <a:spLocks noGrp="1"/>
          </p:cNvSpPr>
          <p:nvPr>
            <p:ph type="title"/>
          </p:nvPr>
        </p:nvSpPr>
        <p:spPr>
          <a:xfrm>
            <a:off x="542779" y="0"/>
            <a:ext cx="8006400" cy="540966"/>
          </a:xfrm>
        </p:spPr>
        <p:txBody>
          <a:bodyPr/>
          <a:lstStyle/>
          <a:p>
            <a:pPr algn="ctr"/>
            <a:r>
              <a:rPr lang="en-IN" dirty="0">
                <a:latin typeface="Arial" panose="020B0604020202020204" pitchFamily="34" charset="0"/>
                <a:cs typeface="Arial" panose="020B0604020202020204" pitchFamily="34" charset="0"/>
              </a:rPr>
              <a:t>DATA INCONSISTENCIES</a:t>
            </a:r>
          </a:p>
        </p:txBody>
      </p:sp>
      <p:sp>
        <p:nvSpPr>
          <p:cNvPr id="6" name="TextBox 5">
            <a:extLst>
              <a:ext uri="{FF2B5EF4-FFF2-40B4-BE49-F238E27FC236}">
                <a16:creationId xmlns:a16="http://schemas.microsoft.com/office/drawing/2014/main" id="{47B5964A-D8D1-45E3-A167-5394F6F1AB7F}"/>
              </a:ext>
            </a:extLst>
          </p:cNvPr>
          <p:cNvSpPr txBox="1"/>
          <p:nvPr/>
        </p:nvSpPr>
        <p:spPr>
          <a:xfrm>
            <a:off x="111511" y="382336"/>
            <a:ext cx="8868937" cy="5047536"/>
          </a:xfrm>
          <a:prstGeom prst="rect">
            <a:avLst/>
          </a:prstGeom>
          <a:noFill/>
          <a:ln>
            <a:noFill/>
          </a:ln>
        </p:spPr>
        <p:txBody>
          <a:bodyPr wrap="square" rtlCol="0" anchor="ctr">
            <a:spAutoFit/>
          </a:bodyPr>
          <a:lstStyle/>
          <a:p>
            <a:endParaRPr lang="en-US" dirty="0">
              <a:solidFill>
                <a:schemeClr val="bg2"/>
              </a:solidFill>
            </a:endParaRPr>
          </a:p>
          <a:p>
            <a:pPr marL="342900" indent="-342900">
              <a:buFont typeface="+mj-lt"/>
              <a:buAutoNum type="arabicPeriod"/>
            </a:pPr>
            <a:r>
              <a:rPr lang="en-US" b="0" i="0" u="none" strike="noStrike" dirty="0">
                <a:solidFill>
                  <a:schemeClr val="bg2"/>
                </a:solidFill>
                <a:effectLst/>
                <a:latin typeface="Cambria" panose="02040503050406030204" pitchFamily="18" charset="0"/>
              </a:rPr>
              <a:t>The dates in Orders table are not in proper format, which needs to be treated.</a:t>
            </a:r>
          </a:p>
          <a:p>
            <a:pPr marL="342900" indent="-342900">
              <a:buFont typeface="+mj-lt"/>
              <a:buAutoNum type="arabicPeriod"/>
            </a:pPr>
            <a:r>
              <a:rPr lang="en-US" b="0" i="0" u="none" strike="noStrike" dirty="0">
                <a:solidFill>
                  <a:schemeClr val="bg2"/>
                </a:solidFill>
                <a:effectLst/>
                <a:latin typeface="Cambria" panose="02040503050406030204" pitchFamily="18" charset="0"/>
              </a:rPr>
              <a:t>In Orders table, there are records in which same order ID and product ID are given with different quantity with same bill date and timestamp.</a:t>
            </a:r>
          </a:p>
          <a:p>
            <a:endParaRPr lang="en-US" dirty="0">
              <a:solidFill>
                <a:schemeClr val="bg2"/>
              </a:solidFill>
              <a:latin typeface="Cambria" panose="02040503050406030204" pitchFamily="18" charset="0"/>
            </a:endParaRPr>
          </a:p>
          <a:p>
            <a:pPr marL="342900" indent="-342900">
              <a:buFont typeface="+mj-lt"/>
              <a:buAutoNum type="arabicPeriod"/>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r>
              <a:rPr lang="en-US" dirty="0">
                <a:solidFill>
                  <a:schemeClr val="bg2"/>
                </a:solidFill>
                <a:sym typeface="Wingdings" panose="05000000000000000000" pitchFamily="2" charset="2"/>
              </a:rPr>
              <a:t> </a:t>
            </a:r>
            <a:r>
              <a:rPr lang="en-US" b="0" i="0" u="none" strike="noStrike" dirty="0">
                <a:solidFill>
                  <a:schemeClr val="bg2"/>
                </a:solidFill>
                <a:effectLst/>
                <a:latin typeface="Cambria" panose="02040503050406030204" pitchFamily="18" charset="0"/>
              </a:rPr>
              <a:t>There are order_ids for “instore” and “Phone delivery” channels which have been given for more than one store id, which is not ideal.</a:t>
            </a: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r>
              <a:rPr lang="en-US" b="0" i="0" u="none" strike="noStrike" dirty="0">
                <a:solidFill>
                  <a:schemeClr val="bg2"/>
                </a:solidFill>
                <a:effectLst/>
                <a:latin typeface="Cambria" panose="02040503050406030204" pitchFamily="18" charset="0"/>
              </a:rPr>
              <a:t>There is some discrepancy in the Total amount given in Orders table and the payment value in OrderPayments table for same order_id.</a:t>
            </a: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endParaRPr lang="en-IN" dirty="0">
              <a:solidFill>
                <a:schemeClr val="bg2"/>
              </a:solidFill>
            </a:endParaRPr>
          </a:p>
        </p:txBody>
      </p:sp>
      <p:pic>
        <p:nvPicPr>
          <p:cNvPr id="1032" name="Picture 8">
            <a:extLst>
              <a:ext uri="{FF2B5EF4-FFF2-40B4-BE49-F238E27FC236}">
                <a16:creationId xmlns:a16="http://schemas.microsoft.com/office/drawing/2014/main" id="{42F58B6B-40D9-4344-BB48-6CA446D97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55" y="1332142"/>
            <a:ext cx="7731513" cy="691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4E6CF7C-B3FE-4262-B945-DEC4BAE474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35"/>
          <a:stretch/>
        </p:blipFill>
        <p:spPr bwMode="auto">
          <a:xfrm>
            <a:off x="1434676" y="2640265"/>
            <a:ext cx="5114925" cy="757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DADF549-2AF9-4E8F-95D5-02FA1E9CE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59" y="4056686"/>
            <a:ext cx="323850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1539871-3919-4AB2-861F-F61CC5DBF4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462" y="3769112"/>
            <a:ext cx="4000500" cy="9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74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RECOMMENDATIONS FOR WEAK POINTS</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91F7584-475F-4942-B696-36594AFDCB97}"/>
              </a:ext>
            </a:extLst>
          </p:cNvPr>
          <p:cNvSpPr txBox="1"/>
          <p:nvPr/>
        </p:nvSpPr>
        <p:spPr>
          <a:xfrm>
            <a:off x="408878" y="643318"/>
            <a:ext cx="8326244" cy="3970318"/>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CUSTOMER RETENTION</a:t>
            </a:r>
            <a:endParaRPr lang="en-US" b="1" dirty="0">
              <a:solidFill>
                <a:srgbClr val="C00000"/>
              </a:solidFill>
            </a:endParaRPr>
          </a:p>
          <a:p>
            <a:pPr marL="285750" indent="-285750">
              <a:buFont typeface="Wingdings" panose="05000000000000000000" pitchFamily="2" charset="2"/>
              <a:buChar char="v"/>
            </a:pPr>
            <a:r>
              <a:rPr lang="en-US" b="1" dirty="0"/>
              <a:t>Personalized Communication</a:t>
            </a:r>
            <a:r>
              <a:rPr lang="en-US" dirty="0"/>
              <a:t>: Use customer data to send tailored emails or messages about exclusive offers, product recommendations, or personalized discounts.</a:t>
            </a:r>
          </a:p>
          <a:p>
            <a:pPr marL="285750" indent="-285750">
              <a:buFont typeface="Wingdings" panose="05000000000000000000" pitchFamily="2" charset="2"/>
              <a:buChar char="v"/>
            </a:pPr>
            <a:r>
              <a:rPr lang="en-US" b="1" dirty="0"/>
              <a:t>Post-Purchase Engagement</a:t>
            </a:r>
            <a:r>
              <a:rPr lang="en-US" dirty="0"/>
              <a:t>: Stay connected with customers after their purchase by sending thank-you notes, feedback surveys, or tips on using their product effectively.</a:t>
            </a:r>
          </a:p>
          <a:p>
            <a:pPr marL="285750" indent="-285750">
              <a:buFont typeface="Wingdings" panose="05000000000000000000" pitchFamily="2" charset="2"/>
              <a:buChar char="v"/>
            </a:pPr>
            <a:r>
              <a:rPr lang="en-US" b="1" dirty="0"/>
              <a:t>Exceptional Customer Service</a:t>
            </a:r>
            <a:r>
              <a:rPr lang="en-US" dirty="0"/>
              <a:t>: Provide prompt and friendly customer support through multiple channels to resolve issues quickly and build trust.</a:t>
            </a:r>
          </a:p>
          <a:p>
            <a:pPr marL="285750" indent="-285750">
              <a:buFont typeface="Wingdings" panose="05000000000000000000" pitchFamily="2" charset="2"/>
              <a:buChar char="v"/>
            </a:pPr>
            <a:r>
              <a:rPr lang="en-US" b="1" dirty="0"/>
              <a:t>Special Offers for Returning Customers</a:t>
            </a:r>
            <a:r>
              <a:rPr lang="en-US" dirty="0"/>
              <a:t>: Offer returning customers exclusive discounts, early access to sales, or free shipping to incentivize repeat purchases.</a:t>
            </a:r>
            <a:endParaRPr lang="en-US" b="1" dirty="0">
              <a:solidFill>
                <a:srgbClr val="C00000"/>
              </a:solidFill>
            </a:endParaRPr>
          </a:p>
          <a:p>
            <a:pPr marL="285750" indent="-285750">
              <a:buFont typeface="Wingdings" panose="05000000000000000000" pitchFamily="2" charset="2"/>
              <a:buChar char="q"/>
            </a:pPr>
            <a:r>
              <a:rPr lang="en-US" b="1" dirty="0">
                <a:solidFill>
                  <a:srgbClr val="C00000"/>
                </a:solidFill>
                <a:effectLst>
                  <a:outerShdw blurRad="50800" dist="38100" dir="2700000" algn="tl" rotWithShape="0">
                    <a:prstClr val="black">
                      <a:alpha val="40000"/>
                    </a:prstClr>
                  </a:outerShdw>
                </a:effectLst>
              </a:rPr>
              <a:t>LOW SALES</a:t>
            </a:r>
          </a:p>
          <a:p>
            <a:pPr marL="285750" indent="-285750">
              <a:buFont typeface="Wingdings" panose="05000000000000000000" pitchFamily="2" charset="2"/>
              <a:buChar char="v"/>
            </a:pPr>
            <a:r>
              <a:rPr lang="en-IN" b="1" dirty="0"/>
              <a:t>Leverage Customer Insights: </a:t>
            </a:r>
            <a:r>
              <a:rPr lang="en-US" dirty="0"/>
              <a:t>Use customer data to understand shopping patterns and preferences, enabling the creation of personalized offers that drive higher engagement.</a:t>
            </a:r>
          </a:p>
          <a:p>
            <a:pPr marL="285750" indent="-285750">
              <a:buFont typeface="Wingdings" panose="05000000000000000000" pitchFamily="2" charset="2"/>
              <a:buChar char="v"/>
            </a:pPr>
            <a:r>
              <a:rPr lang="en-IN" b="1" dirty="0"/>
              <a:t>Analyse previous data: </a:t>
            </a:r>
            <a:r>
              <a:rPr lang="en-US" dirty="0"/>
              <a:t>Leverage historical sales data to identify recurring patterns and predict future trends, enabling better planning and resource allocation.</a:t>
            </a:r>
          </a:p>
          <a:p>
            <a:pPr marL="285750" indent="-285750">
              <a:buFont typeface="Wingdings" panose="05000000000000000000" pitchFamily="2" charset="2"/>
              <a:buChar char="v"/>
            </a:pPr>
            <a:r>
              <a:rPr lang="en-IN" b="1" dirty="0"/>
              <a:t>Boost Friday Sales: </a:t>
            </a:r>
            <a:r>
              <a:rPr lang="en-US" dirty="0"/>
              <a:t>Launch "Friday Specials" or limited-time offers to encourage customers to visit and shop more at the end of the workweek.</a:t>
            </a:r>
          </a:p>
          <a:p>
            <a:pPr marL="285750" indent="-285750">
              <a:buFont typeface="Wingdings" panose="05000000000000000000" pitchFamily="2" charset="2"/>
              <a:buChar char="v"/>
            </a:pPr>
            <a:r>
              <a:rPr lang="en-IN" b="1" dirty="0"/>
              <a:t>Less popular categories: </a:t>
            </a:r>
            <a:r>
              <a:rPr lang="en-IN" dirty="0"/>
              <a:t>Combine these categories with top-performing ones and offer promotions to boost sales.</a:t>
            </a:r>
            <a:endParaRPr lang="en-US" b="1" dirty="0">
              <a:solidFill>
                <a:srgbClr val="C00000"/>
              </a:solidFill>
            </a:endParaRPr>
          </a:p>
        </p:txBody>
      </p:sp>
    </p:spTree>
    <p:extLst>
      <p:ext uri="{BB962C8B-B14F-4D97-AF65-F5344CB8AC3E}">
        <p14:creationId xmlns:p14="http://schemas.microsoft.com/office/powerpoint/2010/main" val="2116566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E482678-989A-487E-AFEF-27DBEA23A516}"/>
              </a:ext>
            </a:extLst>
          </p:cNvPr>
          <p:cNvSpPr txBox="1">
            <a:spLocks/>
          </p:cNvSpPr>
          <p:nvPr/>
        </p:nvSpPr>
        <p:spPr>
          <a:xfrm>
            <a:off x="503120" y="35444"/>
            <a:ext cx="8006400" cy="5409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US" sz="2400" dirty="0">
                <a:latin typeface="Arial" panose="020B0604020202020204" pitchFamily="34" charset="0"/>
                <a:cs typeface="Arial" panose="020B0604020202020204" pitchFamily="34" charset="0"/>
              </a:rPr>
              <a:t>RECOMMENDATIONS FOR STRONG POINTS</a:t>
            </a:r>
            <a:endParaRPr lang="en-I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91F7584-475F-4942-B696-36594AFDCB97}"/>
              </a:ext>
            </a:extLst>
          </p:cNvPr>
          <p:cNvSpPr txBox="1"/>
          <p:nvPr/>
        </p:nvSpPr>
        <p:spPr>
          <a:xfrm>
            <a:off x="408878" y="1074500"/>
            <a:ext cx="8326244" cy="2677656"/>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v"/>
            </a:pPr>
            <a:endParaRPr lang="en-US" b="1" dirty="0">
              <a:solidFill>
                <a:srgbClr val="C00000"/>
              </a:solidFill>
            </a:endParaRPr>
          </a:p>
          <a:p>
            <a:pPr marL="285750" indent="-285750">
              <a:buFont typeface="Wingdings" panose="05000000000000000000" pitchFamily="2" charset="2"/>
              <a:buChar char="v"/>
            </a:pPr>
            <a:r>
              <a:rPr lang="en-US" b="1" dirty="0">
                <a:solidFill>
                  <a:srgbClr val="C00000"/>
                </a:solidFill>
              </a:rPr>
              <a:t>Optimize Sales During Peak Times</a:t>
            </a:r>
            <a:r>
              <a:rPr lang="en-US" dirty="0">
                <a:solidFill>
                  <a:srgbClr val="C00000"/>
                </a:solidFill>
              </a:rPr>
              <a:t>: </a:t>
            </a:r>
            <a:r>
              <a:rPr lang="en-US" dirty="0"/>
              <a:t>As sales spike after midnight and again after 8 in the morning, launch targeted promotions during these hours to maximize revenue.</a:t>
            </a:r>
          </a:p>
          <a:p>
            <a:pPr marL="285750" indent="-285750">
              <a:buFont typeface="Wingdings" panose="05000000000000000000" pitchFamily="2" charset="2"/>
              <a:buChar char="v"/>
            </a:pPr>
            <a:r>
              <a:rPr lang="en-US" b="1" dirty="0">
                <a:solidFill>
                  <a:srgbClr val="C00000"/>
                </a:solidFill>
              </a:rPr>
              <a:t>Enhance In-Store Experience:</a:t>
            </a:r>
            <a:r>
              <a:rPr lang="en-US" dirty="0">
                <a:solidFill>
                  <a:srgbClr val="C00000"/>
                </a:solidFill>
              </a:rPr>
              <a:t> </a:t>
            </a:r>
            <a:r>
              <a:rPr lang="en-US" dirty="0"/>
              <a:t>Since In-Store channel is most preferred by the customers, invest in improving the in-store experience further. This could involve training staff to offer exceptional service.</a:t>
            </a:r>
          </a:p>
          <a:p>
            <a:pPr marL="285750" indent="-285750">
              <a:buFont typeface="Wingdings" panose="05000000000000000000" pitchFamily="2" charset="2"/>
              <a:buChar char="v"/>
            </a:pPr>
            <a:r>
              <a:rPr lang="en-US" b="1" dirty="0">
                <a:solidFill>
                  <a:srgbClr val="C00000"/>
                </a:solidFill>
              </a:rPr>
              <a:t>Expand Product Assortment:</a:t>
            </a:r>
            <a:r>
              <a:rPr lang="en-US" dirty="0">
                <a:solidFill>
                  <a:srgbClr val="C00000"/>
                </a:solidFill>
              </a:rPr>
              <a:t> </a:t>
            </a:r>
            <a:r>
              <a:rPr lang="en-US" dirty="0"/>
              <a:t>Based on customer preferences and strong-performing product categories (like for combination of Baby and home appliances products), consider introducing complementary items to enhance the offering.</a:t>
            </a:r>
          </a:p>
          <a:p>
            <a:pPr marL="285750" indent="-285750">
              <a:buFont typeface="Wingdings" panose="05000000000000000000" pitchFamily="2" charset="2"/>
              <a:buChar char="v"/>
            </a:pPr>
            <a:r>
              <a:rPr lang="en-US" b="1" dirty="0">
                <a:solidFill>
                  <a:srgbClr val="C00000"/>
                </a:solidFill>
              </a:rPr>
              <a:t>Positive Customer Ratings:</a:t>
            </a:r>
            <a:r>
              <a:rPr lang="en-US" dirty="0">
                <a:solidFill>
                  <a:srgbClr val="C00000"/>
                </a:solidFill>
              </a:rPr>
              <a:t> </a:t>
            </a:r>
            <a:r>
              <a:rPr lang="en-US" dirty="0"/>
              <a:t>Positive customer ratings can be used in marketing campaigns, website content, or social media to highlight customer satisfaction and boost brand reputation.</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395953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2136750" y="1779150"/>
            <a:ext cx="4870500" cy="792600"/>
          </a:xfrm>
          <a:prstGeom prst="rect">
            <a:avLst/>
          </a:prstGeom>
          <a:noFill/>
          <a:ln>
            <a:noFill/>
          </a:ln>
        </p:spPr>
        <p:txBody>
          <a:bodyPr spcFirstLastPara="1" wrap="square" lIns="91425" tIns="91425" rIns="91425" bIns="91425" anchor="ctr" anchorCtr="0">
            <a:normAutofit/>
          </a:bodyPr>
          <a:lstStyle/>
          <a:p>
            <a:pPr marL="457200" lvl="0" indent="-342900" algn="ctr" rtl="0">
              <a:lnSpc>
                <a:spcPct val="100000"/>
              </a:lnSpc>
              <a:spcBef>
                <a:spcPts val="0"/>
              </a:spcBef>
              <a:spcAft>
                <a:spcPts val="0"/>
              </a:spcAft>
              <a:buSzPts val="2400"/>
              <a:buNone/>
            </a:pPr>
            <a:r>
              <a:rPr lang="en-US" sz="3600" b="1" dirty="0">
                <a:latin typeface="+mn-lt"/>
              </a:rPr>
              <a:t>Thank you!</a:t>
            </a:r>
            <a:endParaRPr sz="3600" b="1" dirty="0">
              <a:latin typeface="+mn-lt"/>
            </a:endParaRPr>
          </a:p>
        </p:txBody>
      </p:sp>
    </p:spTree>
    <p:extLst>
      <p:ext uri="{BB962C8B-B14F-4D97-AF65-F5344CB8AC3E}">
        <p14:creationId xmlns:p14="http://schemas.microsoft.com/office/powerpoint/2010/main" val="365677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13A03-8D9A-7F6B-8C2F-3ECD30D76846}"/>
              </a:ext>
            </a:extLst>
          </p:cNvPr>
          <p:cNvSpPr>
            <a:spLocks noGrp="1"/>
          </p:cNvSpPr>
          <p:nvPr>
            <p:ph type="title"/>
          </p:nvPr>
        </p:nvSpPr>
        <p:spPr>
          <a:xfrm>
            <a:off x="510554" y="0"/>
            <a:ext cx="8006400" cy="540966"/>
          </a:xfrm>
        </p:spPr>
        <p:txBody>
          <a:bodyPr/>
          <a:lstStyle/>
          <a:p>
            <a:pPr algn="ctr"/>
            <a:r>
              <a:rPr lang="en-IN" dirty="0">
                <a:latin typeface="Arial" panose="020B0604020202020204" pitchFamily="34" charset="0"/>
                <a:cs typeface="Arial" panose="020B0604020202020204" pitchFamily="34" charset="0"/>
              </a:rPr>
              <a:t>DATA INCONSISTENCIES</a:t>
            </a:r>
          </a:p>
        </p:txBody>
      </p:sp>
      <p:sp>
        <p:nvSpPr>
          <p:cNvPr id="6" name="TextBox 5">
            <a:extLst>
              <a:ext uri="{FF2B5EF4-FFF2-40B4-BE49-F238E27FC236}">
                <a16:creationId xmlns:a16="http://schemas.microsoft.com/office/drawing/2014/main" id="{47B5964A-D8D1-45E3-A167-5394F6F1AB7F}"/>
              </a:ext>
            </a:extLst>
          </p:cNvPr>
          <p:cNvSpPr txBox="1"/>
          <p:nvPr/>
        </p:nvSpPr>
        <p:spPr>
          <a:xfrm>
            <a:off x="79286" y="420892"/>
            <a:ext cx="8868937" cy="5693866"/>
          </a:xfrm>
          <a:prstGeom prst="rect">
            <a:avLst/>
          </a:prstGeom>
          <a:noFill/>
          <a:ln>
            <a:noFill/>
          </a:ln>
        </p:spPr>
        <p:txBody>
          <a:bodyPr wrap="square" rtlCol="0" anchor="ctr">
            <a:spAutoFit/>
          </a:bodyPr>
          <a:lstStyle/>
          <a:p>
            <a:endParaRPr lang="en-US" dirty="0">
              <a:solidFill>
                <a:schemeClr val="bg2"/>
              </a:solidFill>
            </a:endParaRPr>
          </a:p>
          <a:p>
            <a:pPr marL="342900" indent="-342900">
              <a:buFont typeface="+mj-lt"/>
              <a:buAutoNum type="arabicPeriod" startAt="5"/>
            </a:pPr>
            <a:r>
              <a:rPr lang="en-US" b="0" i="0" u="none" strike="noStrike" dirty="0">
                <a:solidFill>
                  <a:schemeClr val="bg2"/>
                </a:solidFill>
                <a:effectLst/>
                <a:latin typeface="Cambria" panose="02040503050406030204" pitchFamily="18" charset="0"/>
              </a:rPr>
              <a:t>Though, in the introduction it has been mentioned that data is available from Sep 2021 to Oct 2023, but in the Orders table some records of 2020 are also present.</a:t>
            </a:r>
          </a:p>
          <a:p>
            <a:pPr marL="342900" indent="-342900">
              <a:buFont typeface="+mj-lt"/>
              <a:buAutoNum type="arabicPeriod" startAt="5"/>
            </a:pPr>
            <a:endParaRPr lang="en-US" dirty="0">
              <a:solidFill>
                <a:schemeClr val="bg2"/>
              </a:solidFill>
              <a:latin typeface="Cambria" panose="02040503050406030204" pitchFamily="18" charset="0"/>
            </a:endParaRPr>
          </a:p>
          <a:p>
            <a:pPr marL="342900" indent="-342900">
              <a:buFont typeface="+mj-lt"/>
              <a:buAutoNum type="arabicPeriod" startAt="5"/>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5"/>
            </a:pPr>
            <a:endParaRPr lang="en-US" dirty="0">
              <a:solidFill>
                <a:schemeClr val="bg2"/>
              </a:solidFill>
              <a:latin typeface="Cambria" panose="02040503050406030204" pitchFamily="18" charset="0"/>
            </a:endParaRPr>
          </a:p>
          <a:p>
            <a:endParaRPr lang="en-US" b="0" i="0" u="none" strike="noStrike" dirty="0">
              <a:solidFill>
                <a:schemeClr val="bg2"/>
              </a:solidFill>
              <a:effectLst/>
              <a:latin typeface="Cambria" panose="02040503050406030204" pitchFamily="18" charset="0"/>
            </a:endParaRPr>
          </a:p>
          <a:p>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6"/>
            </a:pPr>
            <a:r>
              <a:rPr lang="en-US" b="0" i="0" u="none" strike="noStrike" dirty="0">
                <a:solidFill>
                  <a:schemeClr val="bg2"/>
                </a:solidFill>
                <a:effectLst/>
                <a:latin typeface="Cambria" panose="02040503050406030204" pitchFamily="18" charset="0"/>
              </a:rPr>
              <a:t>Some order_</a:t>
            </a:r>
            <a:r>
              <a:rPr lang="en-US" dirty="0">
                <a:solidFill>
                  <a:schemeClr val="bg2"/>
                </a:solidFill>
                <a:latin typeface="Cambria" panose="02040503050406030204" pitchFamily="18" charset="0"/>
              </a:rPr>
              <a:t>id</a:t>
            </a:r>
            <a:r>
              <a:rPr lang="en-US" b="0" i="0" u="none" strike="noStrike" dirty="0">
                <a:solidFill>
                  <a:schemeClr val="bg2"/>
                </a:solidFill>
                <a:effectLst/>
                <a:latin typeface="Cambria" panose="02040503050406030204" pitchFamily="18" charset="0"/>
              </a:rPr>
              <a:t> in OrderPayments table have 0 payment value.</a:t>
            </a:r>
          </a:p>
          <a:p>
            <a:pPr marL="342900" indent="-342900">
              <a:buFont typeface="+mj-lt"/>
              <a:buAutoNum type="arabicPeriod" startAt="6"/>
            </a:pPr>
            <a:endParaRPr lang="en-US" dirty="0">
              <a:solidFill>
                <a:schemeClr val="bg2"/>
              </a:solidFill>
              <a:latin typeface="Cambria" panose="02040503050406030204" pitchFamily="18" charset="0"/>
            </a:endParaRPr>
          </a:p>
          <a:p>
            <a:pPr marL="342900" indent="-342900">
              <a:buFont typeface="+mj-lt"/>
              <a:buAutoNum type="arabicPeriod" startAt="6"/>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6"/>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6"/>
            </a:pPr>
            <a:endParaRPr lang="en-US" dirty="0">
              <a:solidFill>
                <a:schemeClr val="bg2"/>
              </a:solidFill>
              <a:latin typeface="Cambria" panose="02040503050406030204" pitchFamily="18" charset="0"/>
            </a:endParaRPr>
          </a:p>
          <a:p>
            <a:pPr marL="342900" indent="-342900">
              <a:buFont typeface="+mj-lt"/>
              <a:buAutoNum type="arabicPeriod" startAt="6"/>
            </a:pPr>
            <a:endParaRPr lang="en-US" dirty="0">
              <a:solidFill>
                <a:schemeClr val="bg2"/>
              </a:solidFill>
              <a:latin typeface="Cambria" panose="02040503050406030204" pitchFamily="18" charset="0"/>
            </a:endParaRPr>
          </a:p>
          <a:p>
            <a:pPr marL="342900" indent="-342900">
              <a:buFont typeface="+mj-lt"/>
              <a:buAutoNum type="arabicPeriod" startAt="6"/>
            </a:pPr>
            <a:r>
              <a:rPr lang="en-US" b="0" i="0" u="none" strike="noStrike" dirty="0">
                <a:solidFill>
                  <a:schemeClr val="bg2"/>
                </a:solidFill>
                <a:effectLst/>
                <a:latin typeface="Cambria" panose="02040503050406030204" pitchFamily="18" charset="0"/>
              </a:rPr>
              <a:t>Also, there are order_ids in OrderPayments table that are not even present in orders table.</a:t>
            </a:r>
          </a:p>
          <a:p>
            <a:pPr marL="342900" indent="-342900">
              <a:buFont typeface="+mj-lt"/>
              <a:buAutoNum type="arabicPeriod" startAt="6"/>
            </a:pPr>
            <a:endParaRPr lang="en-US" dirty="0">
              <a:solidFill>
                <a:schemeClr val="bg2"/>
              </a:solidFill>
              <a:latin typeface="Cambria" panose="02040503050406030204" pitchFamily="18" charset="0"/>
            </a:endParaRPr>
          </a:p>
          <a:p>
            <a:pPr marL="342900" indent="-342900">
              <a:buFont typeface="+mj-lt"/>
              <a:buAutoNum type="arabicPeriod" startAt="6"/>
            </a:pPr>
            <a:endParaRPr lang="en-US" b="0" i="0" u="none" strike="noStrike" dirty="0">
              <a:solidFill>
                <a:schemeClr val="bg2"/>
              </a:solidFill>
              <a:effectLst/>
              <a:latin typeface="Cambria" panose="02040503050406030204" pitchFamily="18" charset="0"/>
            </a:endParaRPr>
          </a:p>
          <a:p>
            <a:endParaRPr lang="en-US" dirty="0">
              <a:solidFill>
                <a:schemeClr val="bg2"/>
              </a:solidFill>
              <a:latin typeface="Cambria" panose="02040503050406030204" pitchFamily="18" charset="0"/>
            </a:endParaRPr>
          </a:p>
          <a:p>
            <a:endParaRPr lang="en-US" dirty="0">
              <a:solidFill>
                <a:schemeClr val="bg2"/>
              </a:solidFill>
              <a:latin typeface="Cambria" panose="02040503050406030204" pitchFamily="18" charset="0"/>
            </a:endParaRPr>
          </a:p>
          <a:p>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endParaRPr lang="en-IN" dirty="0">
              <a:solidFill>
                <a:schemeClr val="bg2"/>
              </a:solidFill>
            </a:endParaRPr>
          </a:p>
        </p:txBody>
      </p:sp>
      <p:pic>
        <p:nvPicPr>
          <p:cNvPr id="2050" name="Picture 2">
            <a:extLst>
              <a:ext uri="{FF2B5EF4-FFF2-40B4-BE49-F238E27FC236}">
                <a16:creationId xmlns:a16="http://schemas.microsoft.com/office/drawing/2014/main" id="{DDE9FCE2-1A80-4369-BAC7-3A76D79F8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348" y="1245438"/>
            <a:ext cx="3924300" cy="7831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FA28D2-E5ED-4317-B599-0675FA957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498" y="2480904"/>
            <a:ext cx="3810000" cy="783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34C4498-039F-426D-9DCA-9F81BE4A0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974" y="3804496"/>
            <a:ext cx="5565387" cy="67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3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13A03-8D9A-7F6B-8C2F-3ECD30D76846}"/>
              </a:ext>
            </a:extLst>
          </p:cNvPr>
          <p:cNvSpPr>
            <a:spLocks noGrp="1"/>
          </p:cNvSpPr>
          <p:nvPr>
            <p:ph type="title"/>
          </p:nvPr>
        </p:nvSpPr>
        <p:spPr>
          <a:xfrm>
            <a:off x="510554" y="-2472"/>
            <a:ext cx="8006400" cy="540966"/>
          </a:xfrm>
        </p:spPr>
        <p:txBody>
          <a:bodyPr/>
          <a:lstStyle/>
          <a:p>
            <a:pPr algn="ctr"/>
            <a:r>
              <a:rPr lang="en-IN" dirty="0">
                <a:latin typeface="Arial" panose="020B0604020202020204" pitchFamily="34" charset="0"/>
                <a:cs typeface="Arial" panose="020B0604020202020204" pitchFamily="34" charset="0"/>
              </a:rPr>
              <a:t>DATA INCONSISTENCIES</a:t>
            </a:r>
          </a:p>
        </p:txBody>
      </p:sp>
      <p:sp>
        <p:nvSpPr>
          <p:cNvPr id="6" name="TextBox 5">
            <a:extLst>
              <a:ext uri="{FF2B5EF4-FFF2-40B4-BE49-F238E27FC236}">
                <a16:creationId xmlns:a16="http://schemas.microsoft.com/office/drawing/2014/main" id="{47B5964A-D8D1-45E3-A167-5394F6F1AB7F}"/>
              </a:ext>
            </a:extLst>
          </p:cNvPr>
          <p:cNvSpPr txBox="1"/>
          <p:nvPr/>
        </p:nvSpPr>
        <p:spPr>
          <a:xfrm>
            <a:off x="79286" y="541962"/>
            <a:ext cx="8868937" cy="5262979"/>
          </a:xfrm>
          <a:prstGeom prst="rect">
            <a:avLst/>
          </a:prstGeom>
          <a:noFill/>
          <a:ln>
            <a:noFill/>
          </a:ln>
        </p:spPr>
        <p:txBody>
          <a:bodyPr wrap="square" rtlCol="0" anchor="ctr">
            <a:spAutoFit/>
          </a:bodyPr>
          <a:lstStyle/>
          <a:p>
            <a:endParaRPr lang="en-US" dirty="0">
              <a:solidFill>
                <a:schemeClr val="bg2"/>
              </a:solidFill>
            </a:endParaRPr>
          </a:p>
          <a:p>
            <a:pPr marL="342900" indent="-342900">
              <a:buFont typeface="+mj-lt"/>
              <a:buAutoNum type="arabicPeriod" startAt="8"/>
            </a:pPr>
            <a:r>
              <a:rPr lang="en-US" b="0" i="0" u="none" strike="noStrike" dirty="0">
                <a:solidFill>
                  <a:schemeClr val="bg2"/>
                </a:solidFill>
                <a:effectLst/>
                <a:latin typeface="Cambria" panose="02040503050406030204" pitchFamily="18" charset="0"/>
              </a:rPr>
              <a:t>There are order_ids in OrderReview_Ratings table that are not even present in orders table.</a:t>
            </a:r>
            <a:endParaRPr lang="en-US" dirty="0">
              <a:solidFill>
                <a:schemeClr val="bg2"/>
              </a:solidFill>
              <a:latin typeface="Cambria" panose="02040503050406030204" pitchFamily="18" charset="0"/>
            </a:endParaRPr>
          </a:p>
          <a:p>
            <a:pPr marL="342900" indent="-342900">
              <a:buFont typeface="+mj-lt"/>
              <a:buAutoNum type="arabicPeriod" startAt="8"/>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8"/>
            </a:pPr>
            <a:endParaRPr lang="en-US" dirty="0">
              <a:solidFill>
                <a:schemeClr val="bg2"/>
              </a:solidFill>
              <a:latin typeface="Cambria" panose="02040503050406030204" pitchFamily="18" charset="0"/>
            </a:endParaRPr>
          </a:p>
          <a:p>
            <a:endParaRPr lang="en-US" b="0" i="0" u="none" strike="noStrike" dirty="0">
              <a:solidFill>
                <a:schemeClr val="bg2"/>
              </a:solidFill>
              <a:effectLst/>
              <a:latin typeface="Cambria" panose="02040503050406030204" pitchFamily="18" charset="0"/>
            </a:endParaRPr>
          </a:p>
          <a:p>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10"/>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9"/>
            </a:pPr>
            <a:r>
              <a:rPr lang="en-US" b="0" i="0" u="none" strike="noStrike" dirty="0">
                <a:solidFill>
                  <a:schemeClr val="bg2"/>
                </a:solidFill>
                <a:effectLst/>
                <a:latin typeface="Cambria" panose="02040503050406030204" pitchFamily="18" charset="0"/>
              </a:rPr>
              <a:t>There are records in ProductInfo table where weight is given 0.</a:t>
            </a:r>
            <a:endParaRPr lang="en-US" dirty="0">
              <a:solidFill>
                <a:schemeClr val="bg2"/>
              </a:solidFill>
              <a:latin typeface="Cambria" panose="02040503050406030204" pitchFamily="18" charset="0"/>
            </a:endParaRPr>
          </a:p>
          <a:p>
            <a:pPr marL="342900" indent="-342900">
              <a:buFont typeface="+mj-lt"/>
              <a:buAutoNum type="arabicPeriod" startAt="9"/>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9"/>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9"/>
            </a:pPr>
            <a:endParaRPr lang="en-US" dirty="0">
              <a:solidFill>
                <a:schemeClr val="bg2"/>
              </a:solidFill>
              <a:latin typeface="Cambria" panose="02040503050406030204" pitchFamily="18" charset="0"/>
            </a:endParaRPr>
          </a:p>
          <a:p>
            <a:pPr marL="342900" indent="-342900">
              <a:buFont typeface="+mj-lt"/>
              <a:buAutoNum type="arabicPeriod" startAt="9"/>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9"/>
            </a:pPr>
            <a:endParaRPr lang="en-US" b="0" i="0" u="none" strike="noStrike" dirty="0">
              <a:solidFill>
                <a:schemeClr val="bg2"/>
              </a:solidFill>
              <a:effectLst/>
              <a:latin typeface="Cambria" panose="02040503050406030204" pitchFamily="18" charset="0"/>
            </a:endParaRPr>
          </a:p>
          <a:p>
            <a:pPr marL="342900" indent="-342900">
              <a:buFont typeface="+mj-lt"/>
              <a:buAutoNum type="arabicPeriod" startAt="9"/>
            </a:pPr>
            <a:r>
              <a:rPr lang="en-US" b="0" i="0" u="none" strike="noStrike" dirty="0">
                <a:solidFill>
                  <a:schemeClr val="bg2"/>
                </a:solidFill>
                <a:effectLst/>
                <a:latin typeface="Cambria" panose="02040503050406030204" pitchFamily="18" charset="0"/>
              </a:rPr>
              <a:t>Many columns in ProductInfo table have blank values.</a:t>
            </a:r>
            <a:endParaRPr lang="en-US" dirty="0">
              <a:solidFill>
                <a:schemeClr val="bg2"/>
              </a:solidFill>
              <a:latin typeface="Cambria" panose="02040503050406030204" pitchFamily="18" charset="0"/>
            </a:endParaRPr>
          </a:p>
          <a:p>
            <a:pPr marL="342900" indent="-342900">
              <a:buFont typeface="+mj-lt"/>
              <a:buAutoNum type="arabicPeriod" startAt="9"/>
            </a:pPr>
            <a:endParaRPr lang="en-US" b="0" i="0" u="none" strike="noStrike" dirty="0">
              <a:solidFill>
                <a:schemeClr val="bg2"/>
              </a:solidFill>
              <a:effectLst/>
              <a:latin typeface="Cambria" panose="02040503050406030204" pitchFamily="18" charset="0"/>
            </a:endParaRPr>
          </a:p>
          <a:p>
            <a:endParaRPr lang="en-US" dirty="0">
              <a:solidFill>
                <a:schemeClr val="bg2"/>
              </a:solidFill>
              <a:latin typeface="Cambria" panose="02040503050406030204" pitchFamily="18" charset="0"/>
            </a:endParaRPr>
          </a:p>
          <a:p>
            <a:endParaRPr lang="en-US" dirty="0">
              <a:solidFill>
                <a:schemeClr val="bg2"/>
              </a:solidFill>
              <a:latin typeface="Cambria" panose="02040503050406030204" pitchFamily="18" charset="0"/>
            </a:endParaRPr>
          </a:p>
          <a:p>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dirty="0">
              <a:solidFill>
                <a:schemeClr val="bg2"/>
              </a:solidFill>
              <a:latin typeface="Cambria" panose="02040503050406030204" pitchFamily="18" charset="0"/>
            </a:endParaRPr>
          </a:p>
          <a:p>
            <a:pPr marL="228600" indent="-228600">
              <a:buFont typeface="+mj-lt"/>
              <a:buAutoNum type="arabicPeriod" startAt="3"/>
            </a:pPr>
            <a:endParaRPr lang="en-US" b="0" i="0" u="none" strike="noStrike" dirty="0">
              <a:solidFill>
                <a:schemeClr val="bg2"/>
              </a:solidFill>
              <a:effectLst/>
              <a:latin typeface="Cambria" panose="02040503050406030204" pitchFamily="18" charset="0"/>
            </a:endParaRPr>
          </a:p>
          <a:p>
            <a:pPr marL="228600" indent="-228600">
              <a:buFont typeface="+mj-lt"/>
              <a:buAutoNum type="arabicPeriod" startAt="3"/>
            </a:pPr>
            <a:endParaRPr lang="en-IN" dirty="0">
              <a:solidFill>
                <a:schemeClr val="bg2"/>
              </a:solidFill>
            </a:endParaRPr>
          </a:p>
        </p:txBody>
      </p:sp>
      <p:pic>
        <p:nvPicPr>
          <p:cNvPr id="3074" name="Picture 2">
            <a:extLst>
              <a:ext uri="{FF2B5EF4-FFF2-40B4-BE49-F238E27FC236}">
                <a16:creationId xmlns:a16="http://schemas.microsoft.com/office/drawing/2014/main" id="{8AAC8312-59C9-445B-BD5A-9F8D2B34B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049" y="1135178"/>
            <a:ext cx="5819775" cy="7469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3B70A09-2C5A-40A9-B5CB-A21A1B056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049" y="2426531"/>
            <a:ext cx="3733800" cy="74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033766"/>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76382</TotalTime>
  <Words>4179</Words>
  <Application>Microsoft Office PowerPoint</Application>
  <PresentationFormat>On-screen Show (16:9)</PresentationFormat>
  <Paragraphs>1512</Paragraphs>
  <Slides>72</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Calibri</vt:lpstr>
      <vt:lpstr>Calibri Light</vt:lpstr>
      <vt:lpstr>Cambria</vt:lpstr>
      <vt:lpstr>Old Standard TT</vt:lpstr>
      <vt:lpstr>Open Sans</vt:lpstr>
      <vt:lpstr>PT Sans Narrow</vt:lpstr>
      <vt:lpstr>Raleway</vt:lpstr>
      <vt:lpstr>Wingdings</vt:lpstr>
      <vt:lpstr>Tropic</vt:lpstr>
      <vt:lpstr>PowerPoint Presentation</vt:lpstr>
      <vt:lpstr>PowerPoint Presentation</vt:lpstr>
      <vt:lpstr>APPENDIX</vt:lpstr>
      <vt:lpstr>OVERVIEW OF TABLES</vt:lpstr>
      <vt:lpstr>OVERVIEW OF TABLES</vt:lpstr>
      <vt:lpstr>ENTITY RELATIONSHIP DIAGRAM</vt:lpstr>
      <vt:lpstr>DATA INCONSISTENCIES</vt:lpstr>
      <vt:lpstr>DATA INCONSISTENCIES</vt:lpstr>
      <vt:lpstr>DATA INCONSISTENCIES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oorja gund</cp:lastModifiedBy>
  <cp:revision>301</cp:revision>
  <cp:lastPrinted>2023-08-03T06:18:45Z</cp:lastPrinted>
  <dcterms:modified xsi:type="dcterms:W3CDTF">2024-12-31T16:53:19Z</dcterms:modified>
</cp:coreProperties>
</file>